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8" r:id="rId2"/>
    <p:sldId id="354" r:id="rId3"/>
    <p:sldId id="268" r:id="rId4"/>
    <p:sldId id="377" r:id="rId5"/>
    <p:sldId id="403" r:id="rId6"/>
    <p:sldId id="401" r:id="rId7"/>
    <p:sldId id="345" r:id="rId8"/>
    <p:sldId id="378" r:id="rId9"/>
    <p:sldId id="379" r:id="rId10"/>
    <p:sldId id="391" r:id="rId11"/>
    <p:sldId id="380" r:id="rId12"/>
    <p:sldId id="381" r:id="rId13"/>
    <p:sldId id="348" r:id="rId14"/>
    <p:sldId id="382" r:id="rId15"/>
    <p:sldId id="364" r:id="rId16"/>
    <p:sldId id="365" r:id="rId17"/>
    <p:sldId id="384" r:id="rId18"/>
    <p:sldId id="385" r:id="rId19"/>
    <p:sldId id="386" r:id="rId20"/>
    <p:sldId id="383" r:id="rId21"/>
    <p:sldId id="387" r:id="rId22"/>
    <p:sldId id="351" r:id="rId23"/>
    <p:sldId id="366" r:id="rId24"/>
    <p:sldId id="388" r:id="rId25"/>
    <p:sldId id="389" r:id="rId26"/>
    <p:sldId id="390" r:id="rId27"/>
    <p:sldId id="373" r:id="rId28"/>
    <p:sldId id="374" r:id="rId29"/>
    <p:sldId id="375" r:id="rId30"/>
    <p:sldId id="392" r:id="rId31"/>
    <p:sldId id="393" r:id="rId32"/>
    <p:sldId id="394" r:id="rId33"/>
    <p:sldId id="396" r:id="rId34"/>
    <p:sldId id="398" r:id="rId35"/>
    <p:sldId id="399" r:id="rId36"/>
    <p:sldId id="376" r:id="rId37"/>
    <p:sldId id="402" r:id="rId38"/>
    <p:sldId id="350" r:id="rId39"/>
    <p:sldId id="367" r:id="rId40"/>
    <p:sldId id="404" r:id="rId41"/>
    <p:sldId id="326"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 zhou" initials="bz" lastIdx="1" clrIdx="0">
    <p:extLst>
      <p:ext uri="{19B8F6BF-5375-455C-9EA6-DF929625EA0E}">
        <p15:presenceInfo xmlns:p15="http://schemas.microsoft.com/office/powerpoint/2012/main" userId="bin zho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9DC3E6"/>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3" autoAdjust="0"/>
    <p:restoredTop sz="81516" autoAdjust="0"/>
  </p:normalViewPr>
  <p:slideViewPr>
    <p:cSldViewPr snapToGrid="0">
      <p:cViewPr varScale="1">
        <p:scale>
          <a:sx n="90" d="100"/>
          <a:sy n="90" d="100"/>
        </p:scale>
        <p:origin x="102" y="7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各位老师大家上午好，我是周彬，我的指导老师是李琳辉老师，今天我的答辩题目是</a:t>
            </a:r>
            <a:r>
              <a:rPr lang="zh-CN" altLang="en-US" sz="12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25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处理完机动车和非机动车的不确定性建模，着手对行人进行分析。</a:t>
                </a:r>
                <a:endParaRPr lang="en-US" altLang="zh-CN" sz="18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25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由轨迹可视化图可以发现，对于行人而言 由于行人轨迹较为稀疏，且行人</a:t>
                </a:r>
                <a:r>
                  <a:rPr lang="zh-CN" altLang="en-US" sz="1800" dirty="0"/>
                  <a:t>不受车道约束 交互性强</a:t>
                </a:r>
                <a:r>
                  <a:rPr lang="zh-CN" altLang="en-US" sz="1800" dirty="0">
                    <a:effectLst/>
                    <a:latin typeface="Times New Roman" panose="02020603050405020304" pitchFamily="18" charset="0"/>
                    <a:ea typeface="宋体" panose="02010600030101010101" pitchFamily="2" charset="-122"/>
                  </a:rPr>
                  <a:t>，</a:t>
                </a:r>
                <a:r>
                  <a:rPr lang="zh-CN" altLang="en-US" sz="1800" dirty="0"/>
                  <a:t>意图不确定性强且短时间变化不明显。</a:t>
                </a:r>
                <a:r>
                  <a:rPr lang="zh-CN" altLang="en-US" sz="1800" dirty="0">
                    <a:effectLst/>
                    <a:latin typeface="Times New Roman" panose="02020603050405020304" pitchFamily="18" charset="0"/>
                    <a:ea typeface="宋体" panose="02010600030101010101" pitchFamily="2" charset="-122"/>
                  </a:rPr>
                  <a:t>最后通过机动车与行人的</a:t>
                </a:r>
                <a:r>
                  <a:rPr lang="en-US" altLang="zh-CN" sz="1800" dirty="0">
                    <a:effectLst/>
                    <a:latin typeface="Times New Roman" panose="02020603050405020304" pitchFamily="18" charset="0"/>
                    <a:ea typeface="宋体" panose="02010600030101010101" pitchFamily="2" charset="-122"/>
                  </a:rPr>
                  <a:t>Anchor</a:t>
                </a:r>
                <a:r>
                  <a:rPr lang="zh-CN" altLang="en-US" sz="1800" dirty="0">
                    <a:effectLst/>
                    <a:latin typeface="Times New Roman" panose="02020603050405020304" pitchFamily="18" charset="0"/>
                    <a:ea typeface="宋体" panose="02010600030101010101" pitchFamily="2" charset="-122"/>
                  </a:rPr>
                  <a:t>聚类效果对比发现，行人</a:t>
                </a:r>
                <a:r>
                  <a:rPr lang="en-US" altLang="zh-CN" sz="1800" dirty="0">
                    <a:effectLst/>
                    <a:latin typeface="Times New Roman" panose="02020603050405020304" pitchFamily="18" charset="0"/>
                    <a:ea typeface="宋体" panose="02010600030101010101" pitchFamily="2" charset="-122"/>
                  </a:rPr>
                  <a:t>Anchor</a:t>
                </a:r>
                <a:r>
                  <a:rPr lang="zh-CN" altLang="en-US" sz="1800" dirty="0">
                    <a:effectLst/>
                    <a:latin typeface="Times New Roman" panose="02020603050405020304" pitchFamily="18" charset="0"/>
                    <a:ea typeface="宋体" panose="02010600030101010101" pitchFamily="2" charset="-122"/>
                  </a:rPr>
                  <a:t>聚类效果不理想。</a:t>
                </a:r>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345030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166170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25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本文采用的数据集样本类型为复合栅格地图，由</a:t>
            </a:r>
            <a:r>
              <a:rPr lang="en-US" altLang="zh-CN" sz="1800" dirty="0">
                <a:effectLst/>
                <a:latin typeface="Times New Roman" panose="02020603050405020304" pitchFamily="18" charset="0"/>
                <a:ea typeface="宋体" panose="02010600030101010101" pitchFamily="2" charset="-122"/>
              </a:rPr>
              <a:t>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数据集中原始高清地图处理而来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高清静态地图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智能体历史位置图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和实时交通灯地图组成。</a:t>
            </a:r>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交通场景中涉及智能体之间复杂的交互，例如当车辆行驶在道路上，司机总是受到周围物理环境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如车道线、红绿灯、障碍物信息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和交通环境中智能体</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如行人、车辆、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非机动车</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318596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机动车多模概率化轨迹预测模型基于</a:t>
            </a:r>
            <a:r>
              <a:rPr lang="en-US" altLang="zh-CN" sz="1800" dirty="0">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搭建，采用</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对栅格地图信息和历史轨迹特征信息并行的进行编码，通过</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交互注意力网络对历史轨迹序列特征和地图场景特征进行整合并提取智能体之间和智能体与环境之间的交互信息，最后通过</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预测网络，进行预测。</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1796817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这两个</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模型可以完全提取复杂交通场景中的时空表示，特征图</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r>
                  <a:rPr lang="zh-CN" altLang="en-US" sz="1800" dirty="0">
                    <a:effectLst/>
                    <a:latin typeface="Times New Roman" panose="02020603050405020304" pitchFamily="18" charset="0"/>
                    <a:ea typeface="宋体" panose="02010600030101010101" pitchFamily="2" charset="-122"/>
                  </a:rPr>
                  <a:t>信息</a:t>
                </a:r>
                <a:r>
                  <a:rPr lang="zh-CN" altLang="zh-CN" sz="1800" dirty="0">
                    <a:effectLst/>
                    <a:latin typeface="Times New Roman" panose="02020603050405020304" pitchFamily="18" charset="0"/>
                    <a:ea typeface="宋体" panose="02010600030101010101" pitchFamily="2" charset="-122"/>
                  </a:rPr>
                  <a:t>。</a:t>
                </a:r>
              </a:p>
              <a:p>
                <a:endParaRPr lang="zh-CN" altLang="en-US" b="1"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通过使用上述分支模型可以完全提取复杂交通场景中的时空表示，并输出经过特征提取过后的特征图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，其中包含着该场景下做出预测所需要的环境信息、交互信息和历史序列信息。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智能体的编码特征向量</a:t>
                </a:r>
                <a:r>
                  <a:rPr lang="en-US" altLang="zh-CN" sz="1800" i="0">
                    <a:effectLst/>
                    <a:latin typeface="Cambria Math" panose="02040503050406030204" pitchFamily="18" charset="0"/>
                    <a:ea typeface="宋体" panose="02010600030101010101" pitchFamily="2" charset="-122"/>
                  </a:rPr>
                  <a:t>𝑉</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𝑠 (𝑖)</a:t>
                </a:r>
                <a:r>
                  <a:rPr lang="zh-CN" altLang="zh-CN" sz="1800" dirty="0">
                    <a:effectLst/>
                    <a:latin typeface="Times New Roman" panose="02020603050405020304" pitchFamily="18" charset="0"/>
                    <a:ea typeface="宋体" panose="02010600030101010101" pitchFamily="2" charset="-122"/>
                  </a:rPr>
                  <a:t>中包含着输入的历史序列特征信息，即智能体的速度、位置变化、转向角等特征。</a:t>
                </a:r>
              </a:p>
              <a:p>
                <a:endParaRPr lang="zh-CN" altLang="en-US" b="1"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交互注意力模块用于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𝐴𝑓𝑓𝑖𝑛𝑒</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来提取一个固定大小的特征映射，将整个特征映射到交互感兴趣区域内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𝐴𝑇𝑇</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m:t>
                        </m:r>
                      </m:e>
                    </m:d>
                  </m:oMath>
                </a14:m>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a14:m>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Choice>
        <mc:Fallback xmlns="">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交通智能体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的行为取决于周围环境、其他障碍物以及智能体之间相互交互的作用。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Interaction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融合从</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中提取的特征图和特征向量信息。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针对交互问题，</a:t>
                </a:r>
                <a:r>
                  <a:rPr lang="zh-CN" altLang="en-US" sz="1800" dirty="0">
                    <a:effectLst/>
                    <a:latin typeface="Times New Roman" panose="02020603050405020304" pitchFamily="18" charset="0"/>
                    <a:ea typeface="宋体" panose="02010600030101010101" pitchFamily="2" charset="-122"/>
                  </a:rPr>
                  <a:t>之前的方法中，</a:t>
                </a:r>
                <a:r>
                  <a:rPr lang="zh-CN" altLang="zh-CN" sz="1800" dirty="0">
                    <a:effectLst/>
                    <a:latin typeface="Times New Roman" panose="02020603050405020304" pitchFamily="18" charset="0"/>
                    <a:ea typeface="宋体" panose="02010600030101010101" pitchFamily="2" charset="-122"/>
                  </a:rPr>
                  <a:t>要么使用排列不变的对称函数，如</a:t>
                </a:r>
                <a:r>
                  <a:rPr lang="en-US" altLang="zh-CN" sz="1800" dirty="0">
                    <a:effectLst/>
                    <a:latin typeface="Times New Roman" panose="02020603050405020304" pitchFamily="18" charset="0"/>
                    <a:ea typeface="宋体" panose="02010600030101010101" pitchFamily="2" charset="-122"/>
                  </a:rPr>
                  <a:t>max</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mean</a:t>
                </a:r>
                <a:r>
                  <a:rPr lang="zh-CN" altLang="zh-CN" sz="1800" dirty="0">
                    <a:effectLst/>
                    <a:latin typeface="Times New Roman" panose="02020603050405020304" pitchFamily="18" charset="0"/>
                    <a:ea typeface="宋体" panose="02010600030101010101" pitchFamily="2" charset="-122"/>
                  </a:rPr>
                  <a:t>或</a:t>
                </a:r>
                <a:r>
                  <a:rPr lang="en-US" altLang="zh-CN" sz="1800" dirty="0" err="1">
                    <a:effectLst/>
                    <a:latin typeface="Times New Roman" panose="02020603050405020304" pitchFamily="18" charset="0"/>
                    <a:ea typeface="宋体" panose="02010600030101010101" pitchFamily="2" charset="-122"/>
                  </a:rPr>
                  <a:t>gumbel</a:t>
                </a:r>
                <a:r>
                  <a:rPr lang="zh-CN" altLang="zh-CN" sz="1800" dirty="0">
                    <a:effectLst/>
                    <a:latin typeface="Times New Roman" panose="02020603050405020304" pitchFamily="18" charset="0"/>
                    <a:ea typeface="宋体" panose="02010600030101010101" pitchFamily="2" charset="-122"/>
                  </a:rPr>
                  <a:t>池化函数，要么使用排序函数（</a:t>
                </a:r>
                <a:r>
                  <a:rPr lang="en-US" altLang="zh-CN" sz="1800" dirty="0">
                    <a:effectLst/>
                    <a:latin typeface="Times New Roman" panose="02020603050405020304" pitchFamily="18" charset="0"/>
                    <a:ea typeface="宋体" panose="02010600030101010101" pitchFamily="2" charset="-122"/>
                  </a:rPr>
                  <a:t>sort function</a:t>
                </a:r>
                <a:r>
                  <a:rPr lang="zh-CN" altLang="zh-CN" sz="1800" dirty="0">
                    <a:effectLst/>
                    <a:latin typeface="Times New Roman" panose="02020603050405020304" pitchFamily="18" charset="0"/>
                    <a:ea typeface="宋体" panose="02010600030101010101" pitchFamily="2" charset="-122"/>
                  </a:rPr>
                  <a:t>），如基于欧几里德距离</a:t>
                </a:r>
                <a:r>
                  <a:rPr lang="en-US" altLang="zh-CN" sz="1800" baseline="30000" dirty="0">
                    <a:effectLst/>
                    <a:latin typeface="Times New Roman" panose="02020603050405020304" pitchFamily="18" charset="0"/>
                    <a:ea typeface="宋体" panose="02010600030101010101" pitchFamily="2" charset="-122"/>
                  </a:rPr>
                  <a:t>[28]</a:t>
                </a:r>
                <a:r>
                  <a:rPr lang="zh-CN" altLang="zh-CN" sz="1800" dirty="0">
                    <a:effectLst/>
                    <a:latin typeface="Times New Roman" panose="02020603050405020304" pitchFamily="18" charset="0"/>
                    <a:ea typeface="宋体" panose="02010600030101010101" pitchFamily="2" charset="-122"/>
                  </a:rPr>
                  <a:t>的排序函数等。</a:t>
                </a:r>
                <a:r>
                  <a:rPr lang="zh-CN" altLang="en-US" sz="1800" dirty="0">
                    <a:effectLst/>
                    <a:latin typeface="Times New Roman" panose="02020603050405020304" pitchFamily="18" charset="0"/>
                    <a:ea typeface="宋体" panose="02010600030101010101" pitchFamily="2" charset="-122"/>
                  </a:rPr>
                  <a:t>这些方法</a:t>
                </a:r>
                <a:r>
                  <a:rPr lang="zh-CN" altLang="zh-CN" sz="1800" dirty="0">
                    <a:effectLst/>
                    <a:latin typeface="Times New Roman" panose="02020603050405020304" pitchFamily="18" charset="0"/>
                    <a:ea typeface="宋体" panose="02010600030101010101" pitchFamily="2" charset="-122"/>
                  </a:rPr>
                  <a:t>要么需要舍弃一些可能对交互而言非常重要的特征信息，例如需要设置场景内智能体的最大容纳数量来保持数据维度的一致性，要么需要引入先验偏差，如使用欧氏距离来衡量交互强度</a:t>
                </a:r>
                <a:r>
                  <a:rPr lang="en-US" altLang="zh-CN" sz="1800" baseline="30000" dirty="0">
                    <a:effectLst/>
                    <a:latin typeface="Times New Roman" panose="02020603050405020304" pitchFamily="18" charset="0"/>
                    <a:ea typeface="宋体" panose="02010600030101010101" pitchFamily="2" charset="-122"/>
                  </a:rPr>
                  <a:t>[45]</a:t>
                </a:r>
                <a:r>
                  <a:rPr lang="zh-CN" altLang="zh-CN" sz="1800" dirty="0">
                    <a:effectLst/>
                    <a:latin typeface="Times New Roman" panose="02020603050405020304" pitchFamily="18" charset="0"/>
                    <a:ea typeface="宋体" panose="02010600030101010101" pitchFamily="2" charset="-122"/>
                  </a:rPr>
                  <a:t>，这些都会对预测结果造成负面的影响。本文提出了一种交互网络</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，用来提取智能体与周围智能体和周围环境的交互信息。</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对于空间变换</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模块，使用它来整合一定区域内智能体的特征信息。和主观印象一致，整张地图的信息对于单个智能体来说大多是无用的，我们只会关注在某一区域对自己有影响的信息。例如，行人不关心另一个人行道上的行人，车辆不会关注于远在另一个车道上的车辆，所以基于此设计使用仿射变换网络</a:t>
                </a:r>
                <a:r>
                  <a:rPr lang="en-US" altLang="zh-CN" sz="1800" i="0">
                    <a:effectLst/>
                    <a:latin typeface="Cambria Math" panose="02040503050406030204" pitchFamily="18" charset="0"/>
                    <a:ea typeface="宋体" panose="02010600030101010101" pitchFamily="2" charset="-122"/>
                  </a:rPr>
                  <a:t>𝐴𝑓𝑓𝑖𝑛𝑒(∙)</a:t>
                </a:r>
                <a:r>
                  <a:rPr lang="zh-CN" altLang="zh-CN" sz="1800" dirty="0">
                    <a:effectLst/>
                    <a:latin typeface="Times New Roman" panose="02020603050405020304" pitchFamily="18" charset="0"/>
                    <a:ea typeface="宋体" panose="02010600030101010101" pitchFamily="2" charset="-122"/>
                  </a:rPr>
                  <a:t>来提取一个固定大小的特征映射，通过一个以智能体为中心的，使用智能体转向角为旋转角度的仿射矩阵将整个特征映射到交互感兴趣区域内</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并使用注意模块</a:t>
                </a:r>
                <a:r>
                  <a:rPr lang="en-US" altLang="zh-CN" sz="1800" i="0">
                    <a:effectLst/>
                    <a:latin typeface="Cambria Math" panose="02040503050406030204" pitchFamily="18" charset="0"/>
                    <a:ea typeface="宋体" panose="02010600030101010101" pitchFamily="2" charset="-122"/>
                  </a:rPr>
                  <a:t>𝐴𝑇𝑇</a:t>
                </a:r>
                <a:r>
                  <a:rPr lang="zh-CN" altLang="zh-CN" sz="1800" i="0">
                    <a:effectLst/>
                    <a:latin typeface="Cambria Math" panose="02040503050406030204" pitchFamily="18" charset="0"/>
                  </a:rPr>
                  <a:t>(</a:t>
                </a:r>
                <a:r>
                  <a:rPr lang="en-US" altLang="zh-CN" sz="1800" i="0">
                    <a:effectLst/>
                    <a:latin typeface="Cambria Math" panose="020405030504060302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提取感兴趣区域的交互特征</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使用特征</a:t>
                </a:r>
                <a:r>
                  <a:rPr lang="en-US" altLang="zh-CN" sz="1800" i="0">
                    <a:effectLst/>
                    <a:latin typeface="Cambria Math" panose="02040503050406030204" pitchFamily="18" charset="0"/>
                    <a:ea typeface="宋体" panose="02010600030101010101" pitchFamily="2" charset="-122"/>
                  </a:rPr>
                  <a:t>𝐶</a:t>
                </a:r>
                <a:r>
                  <a:rPr lang="zh-CN" altLang="zh-CN" sz="1800" i="0">
                    <a:effectLst/>
                    <a:latin typeface="Cambria Math" panose="02040503050406030204" pitchFamily="18" charset="0"/>
                    <a:ea typeface="宋体" panose="02010600030101010101" pitchFamily="2" charset="-122"/>
                  </a:rPr>
                  <a:t>_</a:t>
                </a:r>
                <a:r>
                  <a:rPr lang="en-US" altLang="zh-CN" sz="1800" i="0">
                    <a:effectLst/>
                    <a:latin typeface="Cambria Math" panose="02040503050406030204" pitchFamily="18" charset="0"/>
                    <a:ea typeface="宋体" panose="02010600030101010101" pitchFamily="2" charset="-122"/>
                  </a:rPr>
                  <a:t>𝑝 (𝑖)</a:t>
                </a:r>
                <a:r>
                  <a:rPr lang="zh-CN" altLang="zh-CN" sz="1800" dirty="0">
                    <a:effectLst/>
                    <a:latin typeface="Times New Roman" panose="02020603050405020304" pitchFamily="18" charset="0"/>
                    <a:ea typeface="宋体" panose="02010600030101010101" pitchFamily="2" charset="-122"/>
                  </a:rPr>
                  <a:t>作为包含时空信息的最终编码特征，然后使用提取到的特征输入到机动车预测网络内</a:t>
                </a:r>
                <a:r>
                  <a:rPr lang="en-US" altLang="zh-CN" sz="1800" dirty="0" err="1">
                    <a:effectLst/>
                    <a:latin typeface="Times New Roman" panose="02020603050405020304" pitchFamily="18" charset="0"/>
                    <a:ea typeface="宋体" panose="02010600030101010101" pitchFamily="2" charset="-122"/>
                  </a:rPr>
                  <a:t>VehMultiple-PredictionNET</a:t>
                </a:r>
                <a:r>
                  <a:rPr lang="zh-CN" altLang="zh-CN" sz="1800" dirty="0">
                    <a:effectLst/>
                    <a:latin typeface="Times New Roman" panose="02020603050405020304" pitchFamily="18" charset="0"/>
                    <a:ea typeface="宋体" panose="02010600030101010101" pitchFamily="2" charset="-122"/>
                  </a:rPr>
                  <a:t>进行解码。在实际应用中，机动车的仿射变换的感兴趣区域设为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rPr>
                  <a:t>。</a:t>
                </a:r>
              </a:p>
              <a:p>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非机动车模型的整体网络架构和机动车</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一致，由四部分模块组成：</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err="1">
                <a:effectLst/>
                <a:latin typeface="Times New Roman" panose="02020603050405020304" pitchFamily="18" charset="0"/>
                <a:ea typeface="宋体" panose="02010600030101010101" pitchFamily="2" charset="-122"/>
              </a:rPr>
              <a:t>CycMutiple-PredictionNET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。模型的输入输出与机动车模型基本一致，唯一区别的点是，在进行交互特征提取时，空间变换网络的仿射变换的感兴趣区域的提取，对于机动车感兴趣区域的大小为</a:t>
            </a:r>
            <a:r>
              <a:rPr lang="en-US" altLang="zh-CN" sz="1800" dirty="0">
                <a:effectLst/>
                <a:latin typeface="Times New Roman" panose="02020603050405020304" pitchFamily="18" charset="0"/>
                <a:ea typeface="宋体" panose="02010600030101010101" pitchFamily="2" charset="-122"/>
              </a:rPr>
              <a:t>10*10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，而由于非机动车自身的特点，在设计非机动车的感兴趣区域时，设置其大小为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113268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接下来是行人的轨迹预测模型，同样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在进行交互特征提取时，空间变换网络的仿射变换的感兴趣区域的提取，感兴趣区域的大小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设置</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5</a:t>
            </a:r>
            <a:r>
              <a:rPr lang="en-US" altLang="zh-CN" sz="1800" dirty="0">
                <a:effectLst/>
                <a:latin typeface="Times New Roman" panose="02020603050405020304" pitchFamily="18" charset="0"/>
                <a:ea typeface="宋体" panose="02010600030101010101" pitchFamily="2" charset="-122"/>
              </a:rPr>
              <a:t>*5</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892916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由于行人轨迹随机性机动性强，且行人在短时间里只能进行短距离移动的特点，本文设计了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anchor-free</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的建模方法，在预测模块进行了相应的改动。首先是</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这样就预测了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k</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条轨迹，以及每条轨迹的概率值。</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105659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下面我将从五个方面介绍。首先是</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接下来开始设计机动车、非机动车以及行人模型的损失函数，首先是机动车与非机动车模型，由于俩模型基于</a:t>
            </a:r>
            <a:r>
              <a:rPr lang="en-US" altLang="zh-CN" dirty="0"/>
              <a:t>anchor</a:t>
            </a:r>
            <a:r>
              <a:rPr lang="zh-CN" altLang="en-US" dirty="0"/>
              <a:t>搭建，所以模型使用不确定性模型公式作为目标函数进行优化。</a:t>
            </a:r>
            <a:endParaRPr lang="en-US" altLang="zh-CN" dirty="0"/>
          </a:p>
          <a:p>
            <a:r>
              <a:rPr lang="zh-CN" altLang="en-US" dirty="0"/>
              <a:t>损失函数使用负对数似然函数进行构造，对不确定性公式取负对数，其中约束分类分支，约束回归分支</a:t>
            </a:r>
            <a:r>
              <a:rPr lang="en-US" altLang="zh-CN" dirty="0"/>
              <a:t>.</a:t>
            </a:r>
          </a:p>
          <a:p>
            <a:endParaRPr lang="en-US" altLang="zh-CN" dirty="0"/>
          </a:p>
          <a:p>
            <a:r>
              <a:rPr lang="zh-CN" altLang="en-US" dirty="0"/>
              <a:t>由误差与机动车速度关系图，对于低速端的模型优化效果欠佳，所以在机动车损失函数中引入。改进低速段的</a:t>
            </a:r>
            <a:r>
              <a:rPr lang="en-US" altLang="zh-CN" dirty="0"/>
              <a:t>loss</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3026688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最后是行人模型的损失函数，</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与基于</a:t>
            </a:r>
            <a:r>
              <a:rPr lang="en-US" altLang="zh-CN" sz="1200" dirty="0">
                <a:effectLst/>
                <a:latin typeface="Times New Roman" panose="02020603050405020304" pitchFamily="18" charset="0"/>
                <a:ea typeface="宋体" panose="02010600030101010101" pitchFamily="2" charset="-122"/>
              </a:rPr>
              <a:t>Anchor</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的机动车和非机动车轨迹预测问题不同，在进行行人轨迹预测建模时，</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在进行分类损失计算时，针对于不同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寻找一个与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的终点位移误差（</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）最小的轨迹类别作为模型预测值与真值之间的差距，使用最大间隔（</a:t>
            </a:r>
            <a:r>
              <a:rPr lang="en-US" altLang="zh-CN" sz="1800" dirty="0">
                <a:effectLst/>
                <a:latin typeface="Times New Roman" panose="02020603050405020304" pitchFamily="18" charset="0"/>
                <a:ea typeface="宋体" panose="02010600030101010101" pitchFamily="2" charset="-122"/>
              </a:rPr>
              <a:t>Max-Margin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）损失构建损失函数：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由于使用最大间隔损失函数，使得模型能够很好的避免模式崩溃的问题。而对于回归损失，为了避免使用简单的</a:t>
            </a:r>
            <a:r>
              <a:rPr lang="en-US" altLang="zh-CN" sz="1800" dirty="0">
                <a:effectLst/>
                <a:latin typeface="Times New Roman" panose="02020603050405020304" pitchFamily="18" charset="0"/>
                <a:ea typeface="宋体" panose="02010600030101010101" pitchFamily="2" charset="-122"/>
              </a:rPr>
              <a:t>L1</a:t>
            </a:r>
            <a:r>
              <a:rPr lang="zh-CN" altLang="zh-CN" sz="1800" dirty="0">
                <a:effectLst/>
                <a:latin typeface="Times New Roman" panose="02020603050405020304" pitchFamily="18" charset="0"/>
                <a:ea typeface="宋体" panose="02010600030101010101" pitchFamily="2" charset="-122"/>
              </a:rPr>
              <a:t>损失函数，有不可导点的缺陷，设计使用</a:t>
            </a:r>
            <a:r>
              <a:rPr lang="en-US" altLang="zh-CN" sz="1800" dirty="0">
                <a:effectLst/>
                <a:latin typeface="Times New Roman" panose="02020603050405020304" pitchFamily="18" charset="0"/>
                <a:ea typeface="宋体" panose="02010600030101010101" pitchFamily="2" charset="-122"/>
              </a:rPr>
              <a:t>Smooth-L1</a:t>
            </a:r>
            <a:r>
              <a:rPr lang="zh-CN" altLang="zh-CN" sz="1800" dirty="0">
                <a:effectLst/>
                <a:latin typeface="Times New Roman" panose="02020603050405020304" pitchFamily="18" charset="0"/>
                <a:ea typeface="宋体" panose="02010600030101010101" pitchFamily="2" charset="-122"/>
              </a:rPr>
              <a:t>损失函数优化所有的轨迹预测序列：</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2188715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之前介绍了</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交通场景中</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机动车，非机动车和行人轨迹预测模型，</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并进行了相应模型损失函数的设计，</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但是在实际应用场景中，将不同种类的智能体分开预测，无疑增加了模型的复杂程度，所以本章希望通过一个网络模型，对场景中的智能体实现多模态的多模概率轨迹预测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我们提出了</a:t>
                </a: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信息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en-US" altLang="zh-CN" dirty="0"/>
              </a:p>
              <a:p>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AgentNET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处理复合栅格地图的同时，并行的提取各智能体的历史序列轨迹信息，通过</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模块提取各智能体的时序特征：</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到模型编码的特征信息</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，网络模型开始进行特征的融合和交互，实现场景内各智能体之间的交互建模，考虑到模型的效率和速度问题，采用共享特征图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的建模方法，针对每一个智能体，使用空间变换网络（</a:t>
                </a:r>
                <a:r>
                  <a:rPr lang="en-US" altLang="zh-CN" sz="1800" dirty="0">
                    <a:effectLst/>
                    <a:latin typeface="Times New Roman" panose="02020603050405020304" pitchFamily="18" charset="0"/>
                    <a:ea typeface="宋体" panose="02010600030101010101" pitchFamily="2" charset="-122"/>
                  </a:rPr>
                  <a:t>STN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），截取一定区域的特征图，作为该智能体的感兴趣区域，</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3716735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oMath>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1706663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接下来是数据集及评价指标 我们使用改进的百度</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-apollo</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预测数据集，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800m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的数据量 测试轨迹数量 </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72569</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条，通过对轨迹类型的可视化分析，机动车，非机动车，行人的未识别类型所占比例逐步提高，这也验证了行人没有固定的模式遵循。</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为验证各类模型的有效性，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我们使用改进的</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baidu</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-apollo</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数据集，用来评测所有模型的性能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72569</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由机动车和非机动车测试集的数据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表明直行轨迹的数据量占数据集的主要部分，是复杂交通场景中机动车和非机动车最为主要的交通行为</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，对比轨迹类型分布图，从机动车到行人未识别类型所占的比例逐步升高，</a:t>
                </a:r>
                <a:r>
                  <a:rPr lang="zh-CN" altLang="zh-CN" sz="1800" dirty="0">
                    <a:effectLst/>
                    <a:latin typeface="Times New Roman" panose="02020603050405020304" pitchFamily="18" charset="0"/>
                    <a:ea typeface="宋体" panose="02010600030101010101" pitchFamily="2" charset="-122"/>
                  </a:rPr>
                  <a:t>也进一步证明了对行人无法使用</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rPr>
                  <a:t>去区别各个模式。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rPr>
                  <a:t>多任务多模概率轨迹预测模型由四部分组成，分别是</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Interaction-</a:t>
                </a:r>
                <a:r>
                  <a:rPr lang="en-US" altLang="zh-CN" sz="1800" dirty="0" err="1">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rPr>
                  <a:t>，</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Multiple-</a:t>
                </a:r>
                <a:r>
                  <a:rPr lang="en-US" altLang="zh-CN" sz="1800" dirty="0" err="1">
                    <a:effectLst/>
                    <a:latin typeface="Times New Roman" panose="02020603050405020304" pitchFamily="18" charset="0"/>
                    <a:ea typeface="宋体" panose="02010600030101010101" pitchFamily="2" charset="-122"/>
                  </a:rPr>
                  <a:t>PredictionNET</a:t>
                </a:r>
                <a:r>
                  <a:rPr lang="zh-CN" altLang="zh-CN" sz="1800" dirty="0">
                    <a:effectLst/>
                    <a:latin typeface="Times New Roman" panose="02020603050405020304" pitchFamily="18" charset="0"/>
                    <a:ea typeface="宋体" panose="02010600030101010101" pitchFamily="2" charset="-122"/>
                  </a:rPr>
                  <a:t>。</a:t>
                </a:r>
              </a:p>
              <a:p>
                <a:r>
                  <a:rPr lang="en-US" altLang="zh-CN" sz="1800" dirty="0" err="1">
                    <a:effectLst/>
                    <a:latin typeface="Times New Roman" panose="02020603050405020304" pitchFamily="18" charset="0"/>
                    <a:ea typeface="宋体" panose="02010600030101010101" pitchFamily="2" charset="-122"/>
                  </a:rPr>
                  <a:t>MapNET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用来将建模好的符合栅格地图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𝐼</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进行处理，对复合栅格地图内的智能体（机动车，非机动车和行人）同时进行图像级别的特征提取，通过</a:t>
                </a:r>
                <a:r>
                  <a:rPr lang="en-US" altLang="zh-CN" sz="1800" dirty="0">
                    <a:effectLst/>
                    <a:latin typeface="Times New Roman" panose="02020603050405020304" pitchFamily="18" charset="0"/>
                    <a:ea typeface="宋体" panose="02010600030101010101" pitchFamily="2" charset="-122"/>
                  </a:rPr>
                  <a:t>MobileNet-V2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提取栅格地图的初始特征图并利用</a:t>
                </a:r>
                <a:r>
                  <a:rPr lang="en-US" altLang="zh-CN" sz="1800"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模块进一步提取模型内交通物理场景的拓扑关系，用来表征地图上所有智能体的历史序列信息和交通环境（车道，人行道，红绿灯线等），输出一个和输入地图大小一致的特征图</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𝑉</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𝑝−𝑎𝑙𝑙</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901407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我们使用</a:t>
            </a:r>
            <a:r>
              <a:rPr lang="en-US" altLang="zh-CN" sz="1200" kern="1200" dirty="0">
                <a:solidFill>
                  <a:schemeClr val="tx1"/>
                </a:solidFill>
                <a:effectLst/>
                <a:latin typeface="+mn-lt"/>
                <a:ea typeface="+mn-ea"/>
                <a:cs typeface="+mn-cs"/>
              </a:rPr>
              <a:t>ADE FDE RECALL </a:t>
            </a:r>
            <a:r>
              <a:rPr lang="zh-CN" altLang="en-US" sz="1200" kern="1200" dirty="0">
                <a:solidFill>
                  <a:schemeClr val="tx1"/>
                </a:solidFill>
                <a:effectLst/>
                <a:latin typeface="+mn-lt"/>
                <a:ea typeface="+mn-ea"/>
                <a:cs typeface="+mn-cs"/>
              </a:rPr>
              <a:t>准确率作为模型的评价指标</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对机动车与非机动车的预测结果进行定量分析，其将其与无极卡尔曼滤波 单一轨迹预测模型 和 高斯混合模型进行对比 分析 单一任务模型的机动车与非机动车模型相较于主流模型都有了很大提升。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当预测</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的数目为</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时，机动车</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a:t>
            </a:r>
            <a:r>
              <a:rPr lang="en-US" altLang="zh-CN" sz="1800" dirty="0">
                <a:effectLst/>
                <a:latin typeface="Times New Roman" panose="02020603050405020304" pitchFamily="18" charset="0"/>
                <a:ea typeface="宋体" panose="02010600030101010101" pitchFamily="2" charset="-122"/>
              </a:rPr>
              <a:t>ADE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达到了</a:t>
            </a:r>
            <a:r>
              <a:rPr lang="en-US" altLang="zh-CN" sz="1800" dirty="0">
                <a:effectLst/>
                <a:latin typeface="Times New Roman" panose="02020603050405020304" pitchFamily="18" charset="0"/>
                <a:ea typeface="宋体" panose="02010600030101010101" pitchFamily="2" charset="-122"/>
              </a:rPr>
              <a:t>0.54</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1.00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点的召回率达到了</a:t>
            </a:r>
            <a:r>
              <a:rPr lang="en-US" altLang="zh-CN" sz="1800" dirty="0">
                <a:effectLst/>
                <a:latin typeface="Times New Roman" panose="02020603050405020304" pitchFamily="18" charset="0"/>
                <a:ea typeface="宋体" panose="02010600030101010101" pitchFamily="2" charset="-122"/>
              </a:rPr>
              <a:t>0.85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，较之前模型提高了</a:t>
            </a:r>
            <a:r>
              <a:rPr lang="en-US" altLang="zh-CN" sz="1800" dirty="0">
                <a:effectLst/>
                <a:latin typeface="Times New Roman" panose="02020603050405020304" pitchFamily="18" charset="0"/>
                <a:ea typeface="宋体" panose="02010600030101010101" pitchFamily="2" charset="-122"/>
              </a:rPr>
              <a:t>142.9%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，较</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预测取值为</a:t>
            </a:r>
            <a:r>
              <a:rPr lang="en-US" altLang="zh-CN" sz="1800" dirty="0">
                <a:effectLst/>
                <a:latin typeface="Times New Roman" panose="02020603050405020304" pitchFamily="18" charset="0"/>
                <a:ea typeface="宋体" panose="02010600030101010101" pitchFamily="2" charset="-122"/>
              </a:rPr>
              <a:t>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点召回率提高了</a:t>
            </a:r>
            <a:r>
              <a:rPr lang="en-US" altLang="zh-CN" sz="1800" dirty="0">
                <a:effectLst/>
                <a:latin typeface="Times New Roman" panose="02020603050405020304" pitchFamily="18" charset="0"/>
                <a:ea typeface="宋体" panose="02010600030101010101" pitchFamily="2" charset="-122"/>
              </a:rPr>
              <a:t>44.1%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同样非机动车模型在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k=3</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时性能达到最优。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表中的比较指标包括模型在不同轨迹类型中预测</a:t>
            </a:r>
            <a:r>
              <a:rPr lang="en-US" altLang="zh-CN" sz="1800" dirty="0">
                <a:effectLst/>
                <a:latin typeface="Times New Roman" panose="02020603050405020304" pitchFamily="18" charset="0"/>
                <a:ea typeface="宋体" panose="02010600030101010101" pitchFamily="2" charset="-122"/>
              </a:rPr>
              <a:t>1s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轨迹时的</a:t>
            </a:r>
            <a:r>
              <a:rPr lang="en-US" altLang="zh-CN" sz="1800" dirty="0" err="1">
                <a:effectLst/>
                <a:latin typeface="Times New Roman" panose="02020603050405020304" pitchFamily="18" charset="0"/>
                <a:ea typeface="宋体" panose="02010600030101010101" pitchFamily="2" charset="-122"/>
              </a:rPr>
              <a:t>minADE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effectLst/>
                <a:latin typeface="Times New Roman" panose="02020603050405020304" pitchFamily="18" charset="0"/>
                <a:ea typeface="宋体" panose="02010600030101010101" pitchFamily="2" charset="-122"/>
              </a:rPr>
              <a:t>minFDE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Recall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dirty="0">
                <a:effectLst/>
                <a:latin typeface="Times New Roman" panose="02020603050405020304" pitchFamily="18" charset="0"/>
                <a:ea typeface="宋体" panose="02010600030101010101" pitchFamily="2" charset="-122"/>
              </a:rPr>
              <a:t>Accuracy</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，表中机动车模型</a:t>
            </a:r>
            <a:r>
              <a:rPr lang="en-US" altLang="zh-CN" sz="1800" dirty="0">
                <a:effectLst/>
                <a:latin typeface="Times New Roman" panose="02020603050405020304" pitchFamily="18" charset="0"/>
                <a:ea typeface="宋体" panose="02010600030101010101" pitchFamily="2" charset="-122"/>
              </a:rPr>
              <a:t>Ours1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Ours2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Ours3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分别为预测模块预测头</a:t>
            </a:r>
            <a:r>
              <a:rPr lang="en-US" altLang="zh-CN" sz="1800" dirty="0">
                <a:effectLst/>
                <a:latin typeface="Times New Roman" panose="02020603050405020304" pitchFamily="18" charset="0"/>
                <a:ea typeface="宋体" panose="02010600030101010101" pitchFamily="2" charset="-122"/>
              </a:rPr>
              <a:t>K = 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时的模型</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相较于当前主流的机动车和非机动车预测模型有了很大的提升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在多任务预测模型表中，展示了多任务模型的机动车和非机动车分支的预测效果的数据。机动车的多任务模型要比单一任务模型的性能</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优异</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点的召回率要提高了</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非机动车分支的性能略有下降，这是因为进行多任务模型的训练时，会使得模型在处理一个任务时，发挥的作用大，而另一个任务的性能则会稍微减弱，且同一张复合栅格地图中，机动车的数量也要比非机动车的数量多</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29</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从预测的</a:t>
            </a:r>
            <a:r>
              <a:rPr lang="en-US" altLang="zh-CN" sz="1800" dirty="0">
                <a:effectLst/>
                <a:latin typeface="Times New Roman" panose="02020603050405020304" pitchFamily="18" charset="0"/>
                <a:ea typeface="宋体" panose="02010600030101010101" pitchFamily="2" charset="-122"/>
              </a:rPr>
              <a:t>48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轨迹中，挑选</a:t>
            </a:r>
            <a:r>
              <a:rPr lang="en-US" altLang="zh-CN" sz="1800" dirty="0">
                <a:effectLst/>
                <a:latin typeface="Times New Roman" panose="02020603050405020304" pitchFamily="18" charset="0"/>
                <a:ea typeface="宋体" panose="02010600030101010101" pitchFamily="2" charset="-122"/>
              </a:rPr>
              <a:t>top3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（即概率值最大的前三条轨迹）轨迹进行可视化分析，红色轨迹线为</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标签轨迹线，蓝色轨迹线为轨迹预测线，绿色轨迹线为</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轨迹，预测轨迹线上分别在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点和</a:t>
            </a:r>
            <a:r>
              <a:rPr lang="en-US" altLang="zh-CN" sz="1800" dirty="0">
                <a:effectLst/>
                <a:latin typeface="Times New Roman" panose="02020603050405020304" pitchFamily="18" charset="0"/>
                <a:ea typeface="宋体" panose="02010600030101010101" pitchFamily="2" charset="-122"/>
              </a:rPr>
              <a:t>5s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点，将该预测点的双变量高斯分布绘制出来，</a:t>
            </a:r>
            <a:r>
              <a:rPr lang="zh-CN" altLang="zh-CN" sz="1800" dirty="0">
                <a:effectLst/>
                <a:latin typeface="Times New Roman" panose="02020603050405020304" pitchFamily="18" charset="0"/>
                <a:ea typeface="宋体" panose="02010600030101010101" pitchFamily="2" charset="-122"/>
              </a:rPr>
              <a:t>椭圆的大小，代表着预测轨迹点的不确定性区间的大小，不确定性区间越小，表明该点的方差越小，说明该点的预测置信度越高。</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dirty="0">
              <a:effectLst/>
              <a:latin typeface="Times New Roman" panose="02020603050405020304" pitchFamily="18" charset="0"/>
              <a:ea typeface="宋体" panose="02010600030101010101" pitchFamily="2" charset="-122"/>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机动车处于进入左转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等待区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的状态，</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预测出该车将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减速到停止线前</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但是由于对向车道是开启的，复合栅格地图中的红绿灯线是没有的，所以模型预测出来的两条预测线都是减速到停止线前，其中一条预测线，预测出车辆将要启动，但其置信度较低，仅为</a:t>
            </a:r>
            <a:r>
              <a:rPr lang="en-US" altLang="zh-CN" sz="1800" dirty="0">
                <a:effectLst/>
                <a:latin typeface="Times New Roman" panose="02020603050405020304" pitchFamily="18" charset="0"/>
                <a:ea typeface="宋体" panose="02010600030101010101" pitchFamily="2" charset="-122"/>
              </a:rPr>
              <a:t>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，在实际应用中影响较小</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右转场景中，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直行场景，预测的多条轨迹线贴合于真实轨迹，且</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5s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点的置信度很高。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真实轨迹位于车道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和车道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的实线上，而</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模型预测线位于车道</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体现了采用车道线这一拓扑信息的优点。</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30</a:t>
            </a:fld>
            <a:endParaRPr lang="zh-CN" altLang="en-US"/>
          </a:p>
        </p:txBody>
      </p:sp>
    </p:spTree>
    <p:extLst>
      <p:ext uri="{BB962C8B-B14F-4D97-AF65-F5344CB8AC3E}">
        <p14:creationId xmlns:p14="http://schemas.microsoft.com/office/powerpoint/2010/main" val="3195815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将多任务模型机动车分支与单一任务模型进行比较，</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对于转弯场景，单一任务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预测效果更为发散，预测线分布于该向的所有车道上，而多任务模型则倾向于预测与真实轨迹相近或相邻的车道位置。</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31</a:t>
            </a:fld>
            <a:endParaRPr lang="zh-CN" altLang="en-US"/>
          </a:p>
        </p:txBody>
      </p:sp>
    </p:spTree>
    <p:extLst>
      <p:ext uri="{BB962C8B-B14F-4D97-AF65-F5344CB8AC3E}">
        <p14:creationId xmlns:p14="http://schemas.microsoft.com/office/powerpoint/2010/main" val="3499521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在该场景中，</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前方车辆已经停止，</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单一任务模型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预测出一条，绕过该车辆的轨迹预测线，而这条预测的轨迹线是不合理的，</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而多任务</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模型能够很好的预测出，机动车下一步的动作，即该车辆会向前移动并逐渐靠近前方车辆进而停止前进，而这更符合驾驶员的驾驶习惯，更具有合理性。</a:t>
            </a:r>
            <a:endParaRPr lang="zh-CN" altLang="en-US" sz="1800" dirty="0"/>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因为机动车在道路行驶过程中，发现前面是红灯，且前车已经减速或者停止，机动车是不会采取绕过前车的行为，该机动车大概率会采取停车或减速的措施。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32</a:t>
            </a:fld>
            <a:endParaRPr lang="zh-CN" altLang="en-US"/>
          </a:p>
        </p:txBody>
      </p:sp>
    </p:spTree>
    <p:extLst>
      <p:ext uri="{BB962C8B-B14F-4D97-AF65-F5344CB8AC3E}">
        <p14:creationId xmlns:p14="http://schemas.microsoft.com/office/powerpoint/2010/main" val="3851510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单一任务模型的非机动车分支的精度比多任务模型的非机动车分支的精度要高</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rPr>
              <a:t>多任务模型，倾向于多模预测，在预测与</a:t>
            </a:r>
            <a:r>
              <a:rPr lang="en-US" altLang="zh-CN" sz="1800" dirty="0">
                <a:effectLst/>
                <a:latin typeface="Times New Roman" panose="02020603050405020304" pitchFamily="18" charset="0"/>
                <a:ea typeface="宋体" panose="02010600030101010101" pitchFamily="2" charset="-122"/>
              </a:rPr>
              <a:t>GT</a:t>
            </a:r>
            <a:r>
              <a:rPr lang="zh-CN" altLang="zh-CN" sz="1800" dirty="0">
                <a:effectLst/>
                <a:latin typeface="Times New Roman" panose="02020603050405020304" pitchFamily="18" charset="0"/>
                <a:ea typeface="宋体" panose="02010600030101010101" pitchFamily="2" charset="-122"/>
              </a:rPr>
              <a:t>最为接近轨迹的同时，还预测另外的社会可接受的轨迹。</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33</a:t>
            </a:fld>
            <a:endParaRPr lang="zh-CN" altLang="en-US"/>
          </a:p>
        </p:txBody>
      </p:sp>
    </p:spTree>
    <p:extLst>
      <p:ext uri="{BB962C8B-B14F-4D97-AF65-F5344CB8AC3E}">
        <p14:creationId xmlns:p14="http://schemas.microsoft.com/office/powerpoint/2010/main" val="61606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将行人模型与</a:t>
            </a:r>
            <a:r>
              <a:rPr lang="en-US" altLang="zh-CN" sz="1800" dirty="0">
                <a:effectLst/>
                <a:latin typeface="Times New Roman" panose="02020603050405020304" pitchFamily="18" charset="0"/>
                <a:ea typeface="宋体" panose="02010600030101010101" pitchFamily="2" charset="-122"/>
              </a:rPr>
              <a:t>6</a:t>
            </a:r>
            <a:r>
              <a:rPr lang="zh-CN" altLang="en-US" sz="1800" dirty="0">
                <a:effectLst/>
                <a:latin typeface="Times New Roman" panose="02020603050405020304" pitchFamily="18" charset="0"/>
                <a:ea typeface="宋体" panose="02010600030101010101" pitchFamily="2" charset="-122"/>
              </a:rPr>
              <a:t>种模型对比，模型在各个指标上都优于当前主流模型。当</a:t>
            </a:r>
            <a:r>
              <a:rPr lang="en-US" altLang="zh-CN" sz="1800" dirty="0">
                <a:effectLst/>
                <a:latin typeface="Times New Roman" panose="02020603050405020304" pitchFamily="18" charset="0"/>
                <a:ea typeface="宋体" panose="02010600030101010101" pitchFamily="2" charset="-122"/>
              </a:rPr>
              <a:t>k=3</a:t>
            </a:r>
            <a:r>
              <a:rPr lang="zh-CN" altLang="en-US" sz="1800" dirty="0">
                <a:effectLst/>
                <a:latin typeface="Times New Roman" panose="02020603050405020304" pitchFamily="18" charset="0"/>
                <a:ea typeface="宋体" panose="02010600030101010101" pitchFamily="2" charset="-122"/>
              </a:rPr>
              <a:t>时，模型性能达到最后。</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rPr>
              <a:t>由</a:t>
            </a:r>
            <a:r>
              <a:rPr lang="zh-CN" altLang="zh-CN" sz="1800" dirty="0">
                <a:effectLst/>
                <a:latin typeface="Times New Roman" panose="02020603050405020304" pitchFamily="18" charset="0"/>
                <a:ea typeface="宋体" panose="02010600030101010101" pitchFamily="2" charset="-122"/>
              </a:rPr>
              <a:t>于行人轨迹预测领域是轨迹预测中最为发展起来的，</a:t>
            </a:r>
            <a:r>
              <a:rPr lang="zh-CN" altLang="en-US" sz="1800" dirty="0">
                <a:effectLst/>
                <a:latin typeface="Times New Roman" panose="02020603050405020304" pitchFamily="18" charset="0"/>
                <a:ea typeface="宋体" panose="02010600030101010101" pitchFamily="2" charset="-122"/>
              </a:rPr>
              <a:t>行人</a:t>
            </a:r>
            <a:r>
              <a:rPr lang="zh-CN" altLang="zh-CN" sz="1800" dirty="0">
                <a:effectLst/>
                <a:latin typeface="Times New Roman" panose="02020603050405020304" pitchFamily="18" charset="0"/>
                <a:ea typeface="宋体" panose="02010600030101010101" pitchFamily="2" charset="-122"/>
              </a:rPr>
              <a:t>模型算法与机动车和非机动车算法不同。采用最具代表性的</a:t>
            </a:r>
            <a:r>
              <a:rPr lang="en-US" altLang="zh-CN" sz="1800" dirty="0">
                <a:effectLst/>
                <a:latin typeface="Times New Roman" panose="02020603050405020304" pitchFamily="18" charset="0"/>
                <a:ea typeface="宋体" panose="02010600030101010101" pitchFamily="2" charset="-122"/>
              </a:rPr>
              <a:t>Linear, LSTM, Social LSTM, Social GAN, Sophie, Social- </a:t>
            </a:r>
            <a:r>
              <a:rPr lang="en-US" altLang="zh-CN" sz="1800" dirty="0" err="1">
                <a:effectLst/>
                <a:latin typeface="Times New Roman" panose="02020603050405020304" pitchFamily="18" charset="0"/>
                <a:ea typeface="宋体" panose="02010600030101010101" pitchFamily="2" charset="-122"/>
              </a:rPr>
              <a:t>bigat</a:t>
            </a:r>
            <a:r>
              <a:rPr lang="en-US" altLang="zh-CN" sz="1800" dirty="0">
                <a:effectLst/>
                <a:latin typeface="Times New Roman" panose="02020603050405020304" pitchFamily="18" charset="0"/>
                <a:ea typeface="宋体" panose="02010600030101010101" pitchFamily="2" charset="-122"/>
              </a:rPr>
              <a:t>, Social- </a:t>
            </a:r>
            <a:r>
              <a:rPr lang="en-US" altLang="zh-CN" sz="1800" dirty="0" err="1">
                <a:effectLst/>
                <a:latin typeface="Times New Roman" panose="02020603050405020304" pitchFamily="18" charset="0"/>
                <a:ea typeface="宋体" panose="02010600030101010101" pitchFamily="2" charset="-122"/>
              </a:rPr>
              <a:t>stgcnn</a:t>
            </a:r>
            <a:r>
              <a:rPr lang="zh-CN" altLang="zh-CN" sz="1800" dirty="0">
                <a:effectLst/>
                <a:latin typeface="Times New Roman" panose="02020603050405020304" pitchFamily="18" charset="0"/>
                <a:ea typeface="宋体" panose="02010600030101010101" pitchFamily="2" charset="-122"/>
              </a:rPr>
              <a:t>作为比较基准。</a:t>
            </a: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多任务多模概率预测模型在各个指标上都明显优于其他模型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多任务模型通过使用了复合栅格地图，而不是直接将传感器的图像输入到模型中，模型</a:t>
            </a:r>
            <a:r>
              <a:rPr lang="zh-CN" altLang="zh-CN" sz="1800" dirty="0">
                <a:effectLst/>
                <a:latin typeface="Times New Roman" panose="02020603050405020304" pitchFamily="18" charset="0"/>
                <a:ea typeface="宋体" panose="02010600030101010101" pitchFamily="2" charset="-122"/>
              </a:rPr>
              <a:t>可以有效地学习地图的拓扑结构关系和交通智能体之间复杂的相互作用。在上述的工作中，行人的状态是独立编码的，因此不能准确捕捉全局地图拓扑与单个行人之间的联系。</a:t>
            </a:r>
            <a:r>
              <a:rPr lang="zh-CN" altLang="en-US" sz="1800" dirty="0">
                <a:effectLst/>
                <a:latin typeface="Times New Roman" panose="02020603050405020304" pitchFamily="18" charset="0"/>
                <a:ea typeface="宋体" panose="02010600030101010101" pitchFamily="2" charset="-122"/>
              </a:rPr>
              <a:t>多任务</a:t>
            </a:r>
            <a:r>
              <a:rPr lang="zh-CN" altLang="zh-CN" sz="1800" dirty="0">
                <a:effectLst/>
                <a:latin typeface="Times New Roman" panose="02020603050405020304" pitchFamily="18" charset="0"/>
                <a:ea typeface="宋体" panose="02010600030101010101" pitchFamily="2" charset="-122"/>
              </a:rPr>
              <a:t>模型</a:t>
            </a:r>
            <a:r>
              <a:rPr lang="zh-CN" altLang="en-US" sz="1800" dirty="0">
                <a:effectLst/>
                <a:latin typeface="Times New Roman" panose="02020603050405020304" pitchFamily="18" charset="0"/>
                <a:ea typeface="宋体" panose="02010600030101010101" pitchFamily="2" charset="-122"/>
              </a:rPr>
              <a:t>通过使用</a:t>
            </a:r>
            <a:r>
              <a:rPr lang="zh-CN" altLang="zh-CN" sz="1800" dirty="0">
                <a:effectLst/>
                <a:latin typeface="Times New Roman" panose="02020603050405020304" pitchFamily="18" charset="0"/>
                <a:ea typeface="宋体" panose="02010600030101010101" pitchFamily="2" charset="-122"/>
              </a:rPr>
              <a:t>将场景特征图和行人序列特征连接起来的交互注意模块，</a:t>
            </a:r>
            <a:r>
              <a:rPr lang="zh-CN" altLang="en-US" sz="1800" dirty="0">
                <a:effectLst/>
                <a:latin typeface="Times New Roman" panose="02020603050405020304" pitchFamily="18" charset="0"/>
                <a:ea typeface="宋体" panose="02010600030101010101" pitchFamily="2" charset="-122"/>
              </a:rPr>
              <a:t>使得</a:t>
            </a:r>
            <a:r>
              <a:rPr lang="zh-CN" altLang="zh-CN" sz="1800" dirty="0">
                <a:effectLst/>
                <a:latin typeface="Times New Roman" panose="02020603050405020304" pitchFamily="18" charset="0"/>
                <a:ea typeface="宋体" panose="02010600030101010101" pitchFamily="2" charset="-122"/>
              </a:rPr>
              <a:t>模型能够很好地建模语义特征。</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34</a:t>
            </a:fld>
            <a:endParaRPr lang="zh-CN" altLang="en-US"/>
          </a:p>
        </p:txBody>
      </p:sp>
    </p:spTree>
    <p:extLst>
      <p:ext uri="{BB962C8B-B14F-4D97-AF65-F5344CB8AC3E}">
        <p14:creationId xmlns:p14="http://schemas.microsoft.com/office/powerpoint/2010/main" val="2775216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rPr>
              <a:t>行人多任务模型可视化分析得：</a:t>
            </a:r>
            <a:endParaRPr lang="en-US" altLang="zh-CN" sz="1800" dirty="0">
              <a:effectLst/>
              <a:latin typeface="Times New Roman" panose="02020603050405020304" pitchFamily="18" charset="0"/>
              <a:ea typeface="宋体" panose="02010600030101010101" pitchFamily="2" charset="-122"/>
            </a:endParaRPr>
          </a:p>
          <a:p>
            <a:r>
              <a:rPr lang="en-US" altLang="zh-CN" sz="1800" dirty="0">
                <a:effectLst/>
                <a:latin typeface="Times New Roman" panose="02020603050405020304" pitchFamily="18" charset="0"/>
                <a:ea typeface="宋体" panose="02010600030101010101" pitchFamily="2" charset="-122"/>
              </a:rPr>
              <a:t>(a, b, c)</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所示，模型预测了不同路口轨迹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预测的性能，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effectLst/>
                <a:latin typeface="Times New Roman" panose="02020603050405020304" pitchFamily="18" charset="0"/>
                <a:ea typeface="宋体" panose="02010600030101010101" pitchFamily="2" charset="-122"/>
              </a:rPr>
              <a:t>(d)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中行人处于交通密集的</a:t>
            </a:r>
            <a:r>
              <a:rPr lang="en-US" altLang="zh-CN" sz="1800" dirty="0">
                <a:effectLst/>
                <a:latin typeface="Times New Roman" panose="02020603050405020304" pitchFamily="18" charset="0"/>
                <a:ea typeface="宋体" panose="02010600030101010101" pitchFamily="2" charset="-122"/>
              </a:rPr>
              <a:t>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形路口，模型预测此时行人处于等待状态，这种情况在自动驾驶任务中尤其常见</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(e, 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 可以准确预测出行人违反交通规则的特殊情况，</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中行人在人行道上行走并且处于红绿灯变化瞬间的状态，模型预测出该行人快速穿过人行道</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rPr>
              <a:t>在最后一个图中，可以看到行人模型可以很好地处理与车辆的交互。</a:t>
            </a: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35</a:t>
            </a:fld>
            <a:endParaRPr lang="zh-CN" altLang="en-US"/>
          </a:p>
        </p:txBody>
      </p:sp>
    </p:spTree>
    <p:extLst>
      <p:ext uri="{BB962C8B-B14F-4D97-AF65-F5344CB8AC3E}">
        <p14:creationId xmlns:p14="http://schemas.microsoft.com/office/powerpoint/2010/main" val="3751425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预测效果可视化图</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36</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预测效果可视化图</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37</a:t>
            </a:fld>
            <a:endParaRPr lang="zh-CN" altLang="en-US"/>
          </a:p>
        </p:txBody>
      </p:sp>
    </p:spTree>
    <p:extLst>
      <p:ext uri="{BB962C8B-B14F-4D97-AF65-F5344CB8AC3E}">
        <p14:creationId xmlns:p14="http://schemas.microsoft.com/office/powerpoint/2010/main" val="2734502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38</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39</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谷歌智能车安全报告中指出，智能车实现</a:t>
            </a:r>
            <a:r>
              <a:rPr lang="en-US" altLang="zh-CN" baseline="0" dirty="0"/>
              <a:t>L4</a:t>
            </a:r>
            <a:r>
              <a:rPr lang="zh-CN" altLang="en-US" baseline="0" dirty="0"/>
              <a:t>级别甚至更高水平的自动驾驶，需要解决四个问题。即定位，感知，预测和决策控制。本文也是对预测问题进行研究，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40</a:t>
            </a:fld>
            <a:endParaRPr lang="zh-CN" altLang="en-US"/>
          </a:p>
        </p:txBody>
      </p:sp>
    </p:spTree>
    <p:extLst>
      <p:ext uri="{BB962C8B-B14F-4D97-AF65-F5344CB8AC3E}">
        <p14:creationId xmlns:p14="http://schemas.microsoft.com/office/powerpoint/2010/main" val="3738810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41</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在复杂的道路交通场景中，考虑智能体之间的交互和多模预测是必要的。</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28980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在复杂的道路交通场景中，考虑智能体之间的交互和多模预测是必要的。</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2595342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交通场景中的智能体都有着很大的不确定性和随机性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本文将不确定性分解为两个独立的量，智能体的意图不确定性和控制不确定性。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智能体的意图不确定性建模智能体潜在的意图和行为目标。</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以图中主车为例，意图不确定性代表选择四个车道的不确定性。本文中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在意图不确定性的基础上，仍然存在着控制不确定性，</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即在</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满足智能体意图不确定性的前提下，智能体将如何遵循未来轨迹预测点的状态序列的不确定性。例如，在已经选择好行驶的车道好，如何到达该车道，以怎样的轨迹序列完成这项任务，就体现的是智能体的控制不确定性，这表现在智能体在行驶时的速度，转</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角</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的变化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与周围环境之间的交互等。</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r>
              <a:rPr lang="zh-CN" altLang="en-US" sz="1800" dirty="0">
                <a:effectLst/>
                <a:latin typeface="Times New Roman" panose="02020603050405020304" pitchFamily="18" charset="0"/>
                <a:ea typeface="宋体" panose="02010600030101010101" pitchFamily="2" charset="-122"/>
              </a:rPr>
              <a:t>是神经网络的输出</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287621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25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当</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类别为</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48</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时，轨迹的聚类效果能够达到较好的水平。</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25000"/>
                  </a:lnSpc>
                </a:pPr>
                <a:endParaRPr lang="en-US" altLang="zh-CN" sz="1800" kern="1200" dirty="0">
                  <a:solidFill>
                    <a:schemeClr val="tx1"/>
                  </a:solidFill>
                  <a:effectLst/>
                  <a:latin typeface="+mn-lt"/>
                  <a:ea typeface="+mn-ea"/>
                  <a:cs typeface="+mn-cs"/>
                </a:endParaRPr>
              </a:p>
              <a:p>
                <a:pPr marL="0" marR="0" lvl="0" indent="304800" algn="just" defTabSz="914400" rtl="0" eaLnBrk="1" fontAlgn="auto" latinLnBrk="0" hangingPunct="1">
                  <a:lnSpc>
                    <a:spcPct val="125000"/>
                  </a:lnSpc>
                  <a:spcBef>
                    <a:spcPts val="0"/>
                  </a:spcBef>
                  <a:spcAft>
                    <a:spcPts val="0"/>
                  </a:spcAft>
                  <a:buClrTx/>
                  <a:buSzTx/>
                  <a:buFontTx/>
                  <a:buNone/>
                  <a:tabLst/>
                  <a:defRPr/>
                </a:pPr>
                <a:endParaRPr lang="en-US" altLang="zh-CN" sz="1800" i="1" dirty="0">
                  <a:effectLst/>
                  <a:latin typeface="Cambria Math" panose="02040503050406030204" pitchFamily="18" charset="0"/>
                  <a:ea typeface="Cambria Math" panose="02040503050406030204" pitchFamily="18" charset="0"/>
                </a:endParaRPr>
              </a:p>
              <a:p>
                <a:pPr marL="0" marR="0" lvl="0" indent="304800" algn="just" defTabSz="914400" rtl="0" eaLnBrk="1" fontAlgn="auto" latinLnBrk="0" hangingPunct="1">
                  <a:lnSpc>
                    <a:spcPct val="125000"/>
                  </a:lnSpc>
                  <a:spcBef>
                    <a:spcPts val="0"/>
                  </a:spcBef>
                  <a:spcAft>
                    <a:spcPts val="0"/>
                  </a:spcAft>
                  <a:buClrTx/>
                  <a:buSzTx/>
                  <a:buFontTx/>
                  <a:buNone/>
                  <a:tabLst/>
                  <a:defRPr/>
                </a:pPr>
                <a:endParaRPr lang="en-US" altLang="zh-CN" sz="1800" i="1" dirty="0">
                  <a:effectLst/>
                  <a:latin typeface="Cambria Math" panose="02040503050406030204" pitchFamily="18" charset="0"/>
                  <a:ea typeface="Cambria Math" panose="02040503050406030204" pitchFamily="18" charset="0"/>
                </a:endParaRPr>
              </a:p>
              <a:p>
                <a:pPr marL="0" marR="0" lvl="0" indent="304800" algn="just" defTabSz="914400" rtl="0" eaLnBrk="1" fontAlgn="auto" latinLnBrk="0" hangingPunct="1">
                  <a:lnSpc>
                    <a:spcPct val="125000"/>
                  </a:lnSpc>
                  <a:spcBef>
                    <a:spcPts val="0"/>
                  </a:spcBef>
                  <a:spcAft>
                    <a:spcPts val="0"/>
                  </a:spcAft>
                  <a:buClrTx/>
                  <a:buSzTx/>
                  <a:buFontTx/>
                  <a:buNone/>
                  <a:tabLst/>
                  <a:defRPr/>
                </a:pPr>
                <a14:m>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𝑢</m:t>
                        </m:r>
                      </m:sub>
                    </m:sSub>
                  </m:oMath>
                </a14:m>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𝑣</m:t>
                        </m:r>
                      </m:sub>
                    </m:sSub>
                  </m:oMath>
                </a14:m>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just" defTabSz="914400" rtl="0" eaLnBrk="1" fontAlgn="auto" latinLnBrk="0" hangingPunct="1">
                  <a:lnSpc>
                    <a:spcPct val="125000"/>
                  </a:lnSpc>
                  <a:spcBef>
                    <a:spcPts val="0"/>
                  </a:spcBef>
                  <a:spcAft>
                    <a:spcPts val="0"/>
                  </a:spcAft>
                  <a:buClrTx/>
                  <a:buSzTx/>
                  <a:buFontTx/>
                  <a:buNone/>
                  <a:tabLst/>
                  <a:defRPr/>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下图是机动车不同</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类别的聚类可视化图，分别取</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数量为</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8</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48</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进行可视化分析，</a:t>
                </a:r>
                <a:r>
                  <a:rPr lang="zh-CN" altLang="zh-CN" sz="1200" kern="1200" dirty="0">
                    <a:solidFill>
                      <a:schemeClr val="tx1"/>
                    </a:solidFill>
                    <a:effectLst/>
                    <a:latin typeface="+mn-lt"/>
                    <a:ea typeface="+mn-ea"/>
                    <a:cs typeface="+mn-cs"/>
                  </a:rPr>
                  <a:t>直接对轨迹进行学习容易造成模式崩溃的问题</a:t>
                </a:r>
                <a:r>
                  <a:rPr lang="zh-CN" altLang="en-US" sz="1200" kern="1200" dirty="0">
                    <a:solidFill>
                      <a:schemeClr val="tx1"/>
                    </a:solidFill>
                    <a:effectLst/>
                    <a:latin typeface="+mn-lt"/>
                    <a:ea typeface="+mn-ea"/>
                    <a:cs typeface="+mn-cs"/>
                  </a:rPr>
                  <a:t>（即模型输出轨迹单一化 平均化），</a:t>
                </a:r>
                <a:r>
                  <a:rPr lang="zh-CN" altLang="zh-CN" sz="1200" kern="1200" dirty="0">
                    <a:solidFill>
                      <a:schemeClr val="tx1"/>
                    </a:solidFill>
                    <a:effectLst/>
                    <a:latin typeface="+mn-lt"/>
                    <a:ea typeface="+mn-ea"/>
                    <a:cs typeface="+mn-cs"/>
                  </a:rPr>
                  <a:t>分别对机动车、非机动车和行人的轨迹进行可视化分析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通过对数据集中智能体轨迹使用仿射变换，将智能体置于起点为原点的坐标系中，对轨迹点进行可视化分析，</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pPr indent="304800" algn="just">
                  <a:lnSpc>
                    <a:spcPct val="125000"/>
                  </a:lnSpc>
                </a:pP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𝑢</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𝑣</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为仿射变换矩阵，用来将智能体的轨迹放在一个以智能体为中心的标准的旋转不变和平移不变的坐标系中，使用</a:t>
                </a:r>
                <a:r>
                  <a:rPr lang="en-US" altLang="zh-CN" sz="1800" dirty="0">
                    <a:effectLst/>
                    <a:latin typeface="Times New Roman" panose="02020603050405020304" pitchFamily="18" charset="0"/>
                    <a:ea typeface="宋体" panose="02010600030101010101" pitchFamily="2" charset="-122"/>
                  </a:rPr>
                  <a:t>K-means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算法得到数量为</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endParaRPr lang="zh-CN" altLang="zh-CN" sz="1800" dirty="0">
                  <a:effectLst/>
                  <a:latin typeface="Times New Roman" panose="02020603050405020304" pitchFamily="18" charset="0"/>
                  <a:ea typeface="宋体" panose="02010600030101010101" pitchFamily="2" charset="-122"/>
                </a:endParaRPr>
              </a:p>
            </p:txBody>
          </p:sp>
        </mc:Fallback>
      </mc:AlternateContent>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777751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2021/6/9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17.emf"/><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package" Target="../embeddings/Microsoft_Visio___.vsdx"/></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10.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package" Target="../embeddings/Microsoft_Visio___1.vsdx"/></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2.emf"/><Relationship Id="rId4" Type="http://schemas.openxmlformats.org/officeDocument/2006/relationships/package" Target="../embeddings/Microsoft_Visio___2.vsdx"/></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9.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40.png"/><Relationship Id="rId5" Type="http://schemas.openxmlformats.org/officeDocument/2006/relationships/image" Target="../media/image600.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png"/><Relationship Id="rId3" Type="http://schemas.openxmlformats.org/officeDocument/2006/relationships/package" Target="../embeddings/Microsoft_Visio___3.vsdx"/><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8.png"/><Relationship Id="rId4" Type="http://schemas.openxmlformats.org/officeDocument/2006/relationships/image" Target="../media/image61.emf"/><Relationship Id="rId9" Type="http://schemas.openxmlformats.org/officeDocument/2006/relationships/image" Target="../media/image67.pn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0.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video" Target="NULL" TargetMode="External"/><Relationship Id="rId7" Type="http://schemas.openxmlformats.org/officeDocument/2006/relationships/image" Target="../media/image91.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notesSlide" Target="../notesSlides/notesSlide37.xml"/><Relationship Id="rId5" Type="http://schemas.openxmlformats.org/officeDocument/2006/relationships/slideLayout" Target="../slideLayouts/slideLayout1.xml"/><Relationship Id="rId4" Type="http://schemas.microsoft.com/office/2007/relationships/media" Target="../media/media3.mov"/></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emf"/><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72409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9" name="组合 8">
            <a:extLst>
              <a:ext uri="{FF2B5EF4-FFF2-40B4-BE49-F238E27FC236}">
                <a16:creationId xmlns:a16="http://schemas.microsoft.com/office/drawing/2014/main" id="{38CB11B6-2B06-4939-9508-C3839261688A}"/>
              </a:ext>
            </a:extLst>
          </p:cNvPr>
          <p:cNvGrpSpPr/>
          <p:nvPr/>
        </p:nvGrpSpPr>
        <p:grpSpPr>
          <a:xfrm>
            <a:off x="856338" y="3806539"/>
            <a:ext cx="11090812" cy="2972420"/>
            <a:chOff x="856338" y="3806539"/>
            <a:chExt cx="11090812" cy="2972420"/>
          </a:xfrm>
        </p:grpSpPr>
        <p:pic>
          <p:nvPicPr>
            <p:cNvPr id="4" name="图片 3">
              <a:extLst>
                <a:ext uri="{FF2B5EF4-FFF2-40B4-BE49-F238E27FC236}">
                  <a16:creationId xmlns:a16="http://schemas.microsoft.com/office/drawing/2014/main" id="{20FA6FCD-EA2C-4DAC-A643-1A4AB252215A}"/>
                </a:ext>
              </a:extLst>
            </p:cNvPr>
            <p:cNvPicPr>
              <a:picLocks noChangeAspect="1"/>
            </p:cNvPicPr>
            <p:nvPr/>
          </p:nvPicPr>
          <p:blipFill>
            <a:blip r:embed="rId4"/>
            <a:stretch>
              <a:fillRect/>
            </a:stretch>
          </p:blipFill>
          <p:spPr>
            <a:xfrm>
              <a:off x="856338" y="3806539"/>
              <a:ext cx="7553325" cy="2571750"/>
            </a:xfrm>
            <a:prstGeom prst="rect">
              <a:avLst/>
            </a:prstGeom>
          </p:spPr>
        </p:pic>
        <p:sp>
          <p:nvSpPr>
            <p:cNvPr id="5" name="文本框 4">
              <a:extLst>
                <a:ext uri="{FF2B5EF4-FFF2-40B4-BE49-F238E27FC236}">
                  <a16:creationId xmlns:a16="http://schemas.microsoft.com/office/drawing/2014/main" id="{CE500967-9544-436F-9114-CC476F3EE2B6}"/>
                </a:ext>
              </a:extLst>
            </p:cNvPr>
            <p:cNvSpPr txBox="1"/>
            <p:nvPr/>
          </p:nvSpPr>
          <p:spPr>
            <a:xfrm>
              <a:off x="8752129" y="3993921"/>
              <a:ext cx="3195021" cy="1982466"/>
            </a:xfrm>
            <a:prstGeom prst="rect">
              <a:avLst/>
            </a:prstGeom>
            <a:noFill/>
          </p:spPr>
          <p:txBody>
            <a:bodyPr wrap="square" rtlCol="0">
              <a:spAutoFit/>
            </a:bodyPr>
            <a:lstStyle/>
            <a:p>
              <a:pPr>
                <a:lnSpc>
                  <a:spcPts val="3000"/>
                </a:lnSpc>
              </a:pPr>
              <a:r>
                <a:rPr lang="zh-CN" altLang="en-US" sz="2000" dirty="0"/>
                <a:t>行人预测</a:t>
              </a:r>
              <a:r>
                <a:rPr lang="zh-CN" altLang="en-US" sz="2000" b="1" dirty="0"/>
                <a:t>难点</a:t>
              </a:r>
              <a:r>
                <a:rPr lang="zh-CN" altLang="en-US" sz="2000" dirty="0"/>
                <a:t>：</a:t>
              </a:r>
              <a:endParaRPr lang="en-US" altLang="zh-CN" sz="2000" dirty="0"/>
            </a:p>
            <a:p>
              <a:pPr>
                <a:lnSpc>
                  <a:spcPts val="3000"/>
                </a:lnSpc>
              </a:pPr>
              <a:r>
                <a:rPr lang="en-US" altLang="zh-CN" sz="2000" dirty="0"/>
                <a:t>1. </a:t>
              </a:r>
              <a:r>
                <a:rPr lang="zh-CN" altLang="en-US" sz="2000" dirty="0"/>
                <a:t>行人</a:t>
              </a:r>
              <a:r>
                <a:rPr lang="zh-CN" altLang="en-US" sz="2000" b="1" dirty="0"/>
                <a:t>不受车道约束</a:t>
              </a:r>
              <a:endParaRPr lang="en-US" altLang="zh-CN" sz="2000" b="1" dirty="0"/>
            </a:p>
            <a:p>
              <a:pPr>
                <a:lnSpc>
                  <a:spcPts val="3000"/>
                </a:lnSpc>
              </a:pPr>
              <a:r>
                <a:rPr lang="en-US" altLang="zh-CN" sz="2000" dirty="0"/>
                <a:t>2. </a:t>
              </a:r>
              <a:r>
                <a:rPr lang="zh-CN" altLang="en-US" sz="2000" dirty="0"/>
                <a:t>行人</a:t>
              </a:r>
              <a:r>
                <a:rPr lang="zh-CN" altLang="en-US" sz="2000" b="1" dirty="0"/>
                <a:t>交互性强</a:t>
              </a:r>
              <a:endParaRPr lang="en-US" altLang="zh-CN" sz="2000" b="1" dirty="0"/>
            </a:p>
            <a:p>
              <a:pPr>
                <a:lnSpc>
                  <a:spcPts val="3000"/>
                </a:lnSpc>
              </a:pPr>
              <a:r>
                <a:rPr lang="en-US" altLang="zh-CN" sz="2000" dirty="0"/>
                <a:t>3. </a:t>
              </a:r>
              <a:r>
                <a:rPr lang="zh-CN" altLang="en-US" sz="2000" dirty="0"/>
                <a:t>行人</a:t>
              </a:r>
              <a:r>
                <a:rPr lang="zh-CN" altLang="en-US" sz="2000" b="1" dirty="0"/>
                <a:t>意图不确定性强</a:t>
              </a:r>
              <a:r>
                <a:rPr lang="zh-CN" altLang="en-US" sz="2000" dirty="0"/>
                <a:t>且短时间</a:t>
              </a:r>
              <a:r>
                <a:rPr lang="zh-CN" altLang="en-US" sz="2000" b="1" dirty="0"/>
                <a:t>变化不明显</a:t>
              </a:r>
              <a:endParaRPr lang="en-US" altLang="zh-CN" sz="2000" b="1" dirty="0"/>
            </a:p>
          </p:txBody>
        </p:sp>
        <p:sp>
          <p:nvSpPr>
            <p:cNvPr id="6" name="文本框 5">
              <a:extLst>
                <a:ext uri="{FF2B5EF4-FFF2-40B4-BE49-F238E27FC236}">
                  <a16:creationId xmlns:a16="http://schemas.microsoft.com/office/drawing/2014/main" id="{E908A0EB-849F-43D7-B92A-743BB0B0E217}"/>
                </a:ext>
              </a:extLst>
            </p:cNvPr>
            <p:cNvSpPr txBox="1"/>
            <p:nvPr/>
          </p:nvSpPr>
          <p:spPr>
            <a:xfrm>
              <a:off x="2807746" y="6378849"/>
              <a:ext cx="4604273" cy="400110"/>
            </a:xfrm>
            <a:prstGeom prst="rect">
              <a:avLst/>
            </a:prstGeom>
            <a:noFill/>
          </p:spPr>
          <p:txBody>
            <a:bodyPr wrap="square" rtlCol="0">
              <a:spAutoFit/>
            </a:bodyPr>
            <a:lstStyle/>
            <a:p>
              <a:r>
                <a:rPr lang="zh-CN" altLang="en-US" sz="2000" dirty="0"/>
                <a:t>机动车与行人</a:t>
              </a:r>
              <a:r>
                <a:rPr lang="en-US" altLang="zh-CN" sz="2000" dirty="0">
                  <a:latin typeface="Times New Roman" panose="02020603050405020304" pitchFamily="18" charset="0"/>
                  <a:cs typeface="Times New Roman" panose="02020603050405020304" pitchFamily="18" charset="0"/>
                </a:rPr>
                <a:t>Anchor</a:t>
              </a:r>
              <a:r>
                <a:rPr lang="zh-CN" altLang="en-US" sz="2000" dirty="0"/>
                <a:t>聚类效果对比</a:t>
              </a:r>
            </a:p>
          </p:txBody>
        </p:sp>
      </p:grpSp>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5"/>
          <a:stretch>
            <a:fillRect/>
          </a:stretch>
        </p:blipFill>
        <p:spPr>
          <a:xfrm>
            <a:off x="0" y="569583"/>
            <a:ext cx="8687380" cy="3111829"/>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A5DC866-6238-4FA6-BBFB-6AE9CA1728F8}"/>
                  </a:ext>
                </a:extLst>
              </p:cNvPr>
              <p:cNvSpPr txBox="1"/>
              <p:nvPr/>
            </p:nvSpPr>
            <p:spPr>
              <a:xfrm>
                <a:off x="8687380" y="928448"/>
                <a:ext cx="3324520" cy="2950744"/>
              </a:xfrm>
              <a:prstGeom prst="rect">
                <a:avLst/>
              </a:prstGeom>
              <a:noFill/>
            </p:spPr>
            <p:txBody>
              <a:bodyPr wrap="square">
                <a:spAutoFit/>
              </a:bodyPr>
              <a:lstStyle/>
              <a:p>
                <a:pPr>
                  <a:lnSpc>
                    <a:spcPct val="150000"/>
                  </a:lnSpc>
                </a:pPr>
                <a:r>
                  <a:rPr lang="zh-CN" altLang="en-US" dirty="0">
                    <a:ea typeface="宋体" panose="02010600030101010101" pitchFamily="2" charset="-122"/>
                    <a:cs typeface="Times New Roman" panose="02020603050405020304" pitchFamily="18" charset="0"/>
                  </a:rPr>
                  <a:t>使用</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序列，通过对二者轨迹进行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pPr>
                  <a:lnSpc>
                    <a:spcPct val="150000"/>
                  </a:lnSpc>
                </a:pPr>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xmlns="">
          <p:sp>
            <p:nvSpPr>
              <p:cNvPr id="16" name="文本框 15">
                <a:extLst>
                  <a:ext uri="{FF2B5EF4-FFF2-40B4-BE49-F238E27FC236}">
                    <a16:creationId xmlns:a16="http://schemas.microsoft.com/office/drawing/2014/main" id="{8A5DC866-6238-4FA6-BBFB-6AE9CA1728F8}"/>
                  </a:ext>
                </a:extLst>
              </p:cNvPr>
              <p:cNvSpPr txBox="1">
                <a:spLocks noRot="1" noChangeAspect="1" noMove="1" noResize="1" noEditPoints="1" noAdjustHandles="1" noChangeArrowheads="1" noChangeShapeType="1" noTextEdit="1"/>
              </p:cNvSpPr>
              <p:nvPr/>
            </p:nvSpPr>
            <p:spPr>
              <a:xfrm>
                <a:off x="8687380" y="928448"/>
                <a:ext cx="3324520" cy="2950744"/>
              </a:xfrm>
              <a:prstGeom prst="rect">
                <a:avLst/>
              </a:prstGeom>
              <a:blipFill>
                <a:blip r:embed="rId6"/>
                <a:stretch>
                  <a:fillRect l="-1468" r="-8440" b="-20868"/>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946029D1-8AAA-41D8-975D-979D30CF8490}"/>
              </a:ext>
            </a:extLst>
          </p:cNvPr>
          <p:cNvSpPr txBox="1"/>
          <p:nvPr/>
        </p:nvSpPr>
        <p:spPr>
          <a:xfrm>
            <a:off x="7937417" y="6259770"/>
            <a:ext cx="3885988" cy="461665"/>
          </a:xfrm>
          <a:prstGeom prst="rect">
            <a:avLst/>
          </a:prstGeom>
          <a:noFill/>
          <a:ln>
            <a:solidFill>
              <a:srgbClr val="FF0000"/>
            </a:solidFill>
          </a:ln>
        </p:spPr>
        <p:txBody>
          <a:bodyPr wrap="square" rtlCol="0">
            <a:spAutoFit/>
          </a:bodyPr>
          <a:lstStyle/>
          <a:p>
            <a:r>
              <a:rPr lang="zh-CN" altLang="en-US" sz="2400" dirty="0">
                <a:solidFill>
                  <a:srgbClr val="FF0000"/>
                </a:solidFill>
              </a:rPr>
              <a:t>行人</a:t>
            </a:r>
            <a:r>
              <a:rPr lang="en-US" altLang="zh-CN" sz="2400" dirty="0">
                <a:solidFill>
                  <a:srgbClr val="FF0000"/>
                </a:solidFill>
              </a:rPr>
              <a:t>Anchor</a:t>
            </a:r>
            <a:r>
              <a:rPr lang="zh-CN" altLang="en-US" sz="2400" dirty="0">
                <a:solidFill>
                  <a:srgbClr val="FF0000"/>
                </a:solidFill>
              </a:rPr>
              <a:t>聚类效果</a:t>
            </a:r>
            <a:r>
              <a:rPr lang="zh-CN" altLang="en-US" sz="2400" b="1" dirty="0">
                <a:solidFill>
                  <a:srgbClr val="FF0000"/>
                </a:solidFill>
              </a:rPr>
              <a:t>不理想</a:t>
            </a:r>
            <a:r>
              <a:rPr lang="zh-CN" altLang="en-US" sz="2400" dirty="0">
                <a:solidFill>
                  <a:srgbClr val="FF0000"/>
                </a:solidFill>
              </a:rPr>
              <a:t>！</a:t>
            </a:r>
          </a:p>
        </p:txBody>
      </p:sp>
    </p:spTree>
    <p:extLst>
      <p:ext uri="{BB962C8B-B14F-4D97-AF65-F5344CB8AC3E}">
        <p14:creationId xmlns:p14="http://schemas.microsoft.com/office/powerpoint/2010/main" val="2793289165"/>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40974"/>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14818"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0" name="组合 19">
            <a:extLst>
              <a:ext uri="{FF2B5EF4-FFF2-40B4-BE49-F238E27FC236}">
                <a16:creationId xmlns:a16="http://schemas.microsoft.com/office/drawing/2014/main" id="{6423FDFF-8905-47D3-9F12-D60AFD48DFAC}"/>
              </a:ext>
            </a:extLst>
          </p:cNvPr>
          <p:cNvGrpSpPr/>
          <p:nvPr/>
        </p:nvGrpSpPr>
        <p:grpSpPr>
          <a:xfrm>
            <a:off x="270510" y="858849"/>
            <a:ext cx="6498590" cy="5702258"/>
            <a:chOff x="270510" y="858848"/>
            <a:chExt cx="6498590" cy="5829763"/>
          </a:xfrm>
        </p:grpSpPr>
        <p:pic>
          <p:nvPicPr>
            <p:cNvPr id="22" name="图片 21">
              <a:extLst>
                <a:ext uri="{FF2B5EF4-FFF2-40B4-BE49-F238E27FC236}">
                  <a16:creationId xmlns:a16="http://schemas.microsoft.com/office/drawing/2014/main" id="{8D99905D-869A-4BE8-9B49-661965A437D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31" name="矩形 30">
              <a:extLst>
                <a:ext uri="{FF2B5EF4-FFF2-40B4-BE49-F238E27FC236}">
                  <a16:creationId xmlns:a16="http://schemas.microsoft.com/office/drawing/2014/main" id="{749A6593-49DC-449E-8742-D0A05A2DEBBC}"/>
                </a:ext>
              </a:extLst>
            </p:cNvPr>
            <p:cNvSpPr/>
            <p:nvPr/>
          </p:nvSpPr>
          <p:spPr>
            <a:xfrm>
              <a:off x="4196080" y="3976770"/>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行人</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40C0E1F-76B3-4E5C-86A0-074229D55835}"/>
                  </a:ext>
                </a:extLst>
              </p:cNvPr>
              <p:cNvSpPr txBox="1"/>
              <p:nvPr/>
            </p:nvSpPr>
            <p:spPr>
              <a:xfrm>
                <a:off x="6887846" y="678680"/>
                <a:ext cx="4731726" cy="2805961"/>
              </a:xfrm>
              <a:prstGeom prst="rect">
                <a:avLst/>
              </a:prstGeom>
              <a:noFill/>
            </p:spPr>
            <p:txBody>
              <a:bodyPr wrap="square" rtlCol="0">
                <a:spAutoFit/>
              </a:bodyPr>
              <a:lstStyle/>
              <a:p>
                <a:pPr>
                  <a:lnSpc>
                    <a:spcPts val="3000"/>
                  </a:lnSpc>
                </a:pPr>
                <a:r>
                  <a:rPr lang="zh-CN" altLang="en-US" sz="2000" b="1" dirty="0"/>
                  <a:t>意图不确定性</a:t>
                </a:r>
                <a:endParaRPr lang="en-US" altLang="zh-CN" sz="2000" b="1" dirty="0"/>
              </a:p>
              <a:p>
                <a:pPr>
                  <a:lnSpc>
                    <a:spcPts val="3000"/>
                  </a:lnSpc>
                </a:pPr>
                <a:r>
                  <a:rPr lang="zh-CN" altLang="zh-CN" dirty="0"/>
                  <a:t>由于行人</a:t>
                </a:r>
                <a:r>
                  <a:rPr lang="en-US" altLang="zh-CN" dirty="0">
                    <a:latin typeface="Times New Roman" panose="02020603050405020304" pitchFamily="18" charset="0"/>
                    <a:cs typeface="Times New Roman" panose="02020603050405020304" pitchFamily="18" charset="0"/>
                  </a:rPr>
                  <a:t>Anchor</a:t>
                </a:r>
                <a:r>
                  <a:rPr lang="zh-CN" altLang="zh-CN" dirty="0"/>
                  <a:t>聚类效果不理想</a:t>
                </a:r>
                <a:r>
                  <a:rPr lang="zh-CN" altLang="en-US" dirty="0"/>
                  <a:t>，本文设计</a:t>
                </a:r>
                <a:r>
                  <a:rPr lang="zh-CN" altLang="zh-CN" dirty="0"/>
                  <a:t>基于</a:t>
                </a:r>
                <a:r>
                  <a:rPr lang="en-US" altLang="zh-CN" b="1" dirty="0">
                    <a:solidFill>
                      <a:srgbClr val="FF0000"/>
                    </a:solidFill>
                    <a:latin typeface="Times New Roman" panose="02020603050405020304" pitchFamily="18" charset="0"/>
                    <a:cs typeface="Times New Roman" panose="02020603050405020304" pitchFamily="18" charset="0"/>
                  </a:rPr>
                  <a:t>Anchor-Free</a:t>
                </a:r>
                <a:r>
                  <a:rPr lang="zh-CN" altLang="zh-CN" dirty="0"/>
                  <a:t>的多模分类方法来表示</a:t>
                </a:r>
                <a:r>
                  <a:rPr lang="zh-CN" altLang="en-US" dirty="0"/>
                  <a:t>行人</a:t>
                </a:r>
                <a:r>
                  <a:rPr lang="zh-CN" altLang="zh-CN" dirty="0"/>
                  <a:t>的</a:t>
                </a:r>
                <a:r>
                  <a:rPr lang="zh-CN" altLang="zh-CN" dirty="0">
                    <a:solidFill>
                      <a:srgbClr val="FF0000"/>
                    </a:solidFill>
                  </a:rPr>
                  <a:t>意图不确定</a:t>
                </a:r>
                <a:r>
                  <a:rPr lang="zh-CN" altLang="en-US" dirty="0">
                    <a:solidFill>
                      <a:srgbClr val="FF0000"/>
                    </a:solidFill>
                  </a:rPr>
                  <a:t>性</a:t>
                </a:r>
                <a:r>
                  <a:rPr lang="zh-CN" altLang="en-US" dirty="0"/>
                  <a:t>，</a:t>
                </a:r>
                <a:r>
                  <a:rPr lang="zh-CN" altLang="zh-CN" dirty="0"/>
                  <a:t>使用</a:t>
                </a:r>
                <a14:m>
                  <m:oMath xmlns:m="http://schemas.openxmlformats.org/officeDocument/2006/math">
                    <m:sSub>
                      <m:sSubPr>
                        <m:ctrlPr>
                          <a:rPr lang="zh-CN"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𝑶</m:t>
                        </m:r>
                      </m:e>
                      <m:sub>
                        <m:r>
                          <a:rPr lang="en-US" altLang="zh-CN" b="1" i="1">
                            <a:solidFill>
                              <a:srgbClr val="FF0000"/>
                            </a:solidFill>
                            <a:latin typeface="Cambria Math" panose="02040503050406030204" pitchFamily="18" charset="0"/>
                          </a:rPr>
                          <m:t>𝒎</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𝒄𝒍𝒔</m:t>
                        </m:r>
                      </m:sub>
                    </m:sSub>
                  </m:oMath>
                </a14:m>
                <a:r>
                  <a:rPr lang="zh-CN" altLang="zh-CN" dirty="0"/>
                  <a:t>表示轨迹状态序列</a:t>
                </a:r>
                <a:r>
                  <a:rPr lang="zh-CN" altLang="en-US" dirty="0"/>
                  <a:t>。</a:t>
                </a:r>
                <a:endParaRPr lang="en-US" altLang="zh-CN" dirty="0"/>
              </a:p>
              <a:p>
                <a:pPr>
                  <a:lnSpc>
                    <a:spcPts val="3000"/>
                  </a:lnSpc>
                </a:pPr>
                <a14:m>
                  <m:oMath xmlns:m="http://schemas.openxmlformats.org/officeDocument/2006/math">
                    <m:r>
                      <a:rPr lang="en-US" altLang="zh-CN" sz="1800" b="0" i="1" smtClean="0">
                        <a:effectLst/>
                        <a:latin typeface="Cambria Math" panose="02040503050406030204" pitchFamily="18" charset="0"/>
                        <a:ea typeface="Cambria Math" panose="02040503050406030204" pitchFamily="18" charset="0"/>
                      </a:rPr>
                      <m:t>                  </m:t>
                    </m:r>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a14:m>
                <a:r>
                  <a:rPr lang="en-US" altLang="zh-CN" sz="18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𝑒𝑥𝑝</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en-US" altLang="zh-CN" dirty="0"/>
              </a:p>
            </p:txBody>
          </p:sp>
        </mc:Choice>
        <mc:Fallback xmlns="">
          <p:sp>
            <p:nvSpPr>
              <p:cNvPr id="33" name="文本框 32">
                <a:extLst>
                  <a:ext uri="{FF2B5EF4-FFF2-40B4-BE49-F238E27FC236}">
                    <a16:creationId xmlns:a16="http://schemas.microsoft.com/office/drawing/2014/main" id="{C40C0E1F-76B3-4E5C-86A0-074229D55835}"/>
                  </a:ext>
                </a:extLst>
              </p:cNvPr>
              <p:cNvSpPr txBox="1">
                <a:spLocks noRot="1" noChangeAspect="1" noMove="1" noResize="1" noEditPoints="1" noAdjustHandles="1" noChangeArrowheads="1" noChangeShapeType="1" noTextEdit="1"/>
              </p:cNvSpPr>
              <p:nvPr/>
            </p:nvSpPr>
            <p:spPr>
              <a:xfrm>
                <a:off x="6887846" y="678680"/>
                <a:ext cx="4731726" cy="2805961"/>
              </a:xfrm>
              <a:prstGeom prst="rect">
                <a:avLst/>
              </a:prstGeom>
              <a:blipFill>
                <a:blip r:embed="rId5"/>
                <a:stretch>
                  <a:fillRect l="-1418" t="-217" b="-162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4CAC8F-9A15-4C11-A3FB-8AA1FD741765}"/>
                  </a:ext>
                </a:extLst>
              </p:cNvPr>
              <p:cNvSpPr txBox="1"/>
              <p:nvPr/>
            </p:nvSpPr>
            <p:spPr>
              <a:xfrm>
                <a:off x="6887845" y="3354517"/>
                <a:ext cx="4642515" cy="1614609"/>
              </a:xfrm>
              <a:prstGeom prst="rect">
                <a:avLst/>
              </a:prstGeom>
              <a:noFill/>
            </p:spPr>
            <p:txBody>
              <a:bodyPr wrap="square">
                <a:spAutoFit/>
              </a:bodyPr>
              <a:lstStyle/>
              <a:p>
                <a:pPr algn="just">
                  <a:lnSpc>
                    <a:spcPts val="3000"/>
                  </a:lnSpc>
                </a:pPr>
                <a:r>
                  <a:rPr lang="zh-CN" altLang="en-US" sz="2000" b="1" dirty="0"/>
                  <a:t>控制不确定性</a:t>
                </a:r>
                <a:endParaRPr lang="en-US" altLang="zh-CN" sz="2000" dirty="0">
                  <a:effectLst/>
                  <a:latin typeface="Times New Roman" panose="02020603050405020304" pitchFamily="18" charset="0"/>
                  <a:ea typeface="宋体" panose="02010600030101010101" pitchFamily="2" charset="-122"/>
                </a:endParaRPr>
              </a:p>
              <a:p>
                <a:pPr indent="266700" algn="just">
                  <a:lnSpc>
                    <a:spcPts val="3000"/>
                  </a:lnSpc>
                </a:pPr>
                <a:r>
                  <a:rPr lang="zh-CN" altLang="zh-CN" sz="1800" dirty="0">
                    <a:effectLst/>
                    <a:latin typeface="Times New Roman" panose="02020603050405020304" pitchFamily="18" charset="0"/>
                    <a:ea typeface="宋体" panose="02010600030101010101" pitchFamily="2" charset="-122"/>
                  </a:rPr>
                  <a:t>行人的控制不确定性依赖于分类轨迹</a:t>
                </a:r>
                <a:r>
                  <a:rPr lang="zh-CN" altLang="en-US" sz="1800" dirty="0">
                    <a:effectLst/>
                    <a:latin typeface="Times New Roman" panose="02020603050405020304" pitchFamily="18" charset="0"/>
                    <a:ea typeface="宋体" panose="02010600030101010101" pitchFamily="2" charset="-122"/>
                  </a:rPr>
                  <a:t>每个</a:t>
                </a:r>
                <a:r>
                  <a:rPr lang="zh-CN" altLang="zh-CN" sz="1800" dirty="0">
                    <a:effectLst/>
                    <a:latin typeface="Times New Roman" panose="02020603050405020304" pitchFamily="18" charset="0"/>
                    <a:ea typeface="宋体" panose="02010600030101010101" pitchFamily="2" charset="-122"/>
                  </a:rPr>
                  <a:t>轨迹预测点的</a:t>
                </a:r>
                <a:r>
                  <a:rPr lang="zh-CN" altLang="zh-CN" sz="1800" b="1" dirty="0">
                    <a:solidFill>
                      <a:srgbClr val="FF0000"/>
                    </a:solidFill>
                    <a:effectLst/>
                    <a:latin typeface="Times New Roman" panose="02020603050405020304" pitchFamily="18" charset="0"/>
                    <a:ea typeface="宋体" panose="02010600030101010101" pitchFamily="2" charset="-122"/>
                  </a:rPr>
                  <a:t>双变量高斯分布</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GMM</a:t>
                </a:r>
                <a:r>
                  <a:rPr lang="zh-CN" altLang="zh-CN" sz="1800" dirty="0">
                    <a:effectLst/>
                    <a:latin typeface="Times New Roman" panose="02020603050405020304" pitchFamily="18" charset="0"/>
                    <a:ea typeface="宋体" panose="02010600030101010101" pitchFamily="2" charset="-122"/>
                  </a:rPr>
                  <a:t>）：</a:t>
                </a:r>
              </a:p>
              <a:p>
                <a:pPr algn="ctr">
                  <a:lnSpc>
                    <a:spcPts val="3000"/>
                  </a:lnSpc>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宋体" panose="02010600030101010101" pitchFamily="2" charset="-122"/>
                    <a:cs typeface="Times New Roman" panose="02020603050405020304" pitchFamily="18" charset="0"/>
                  </a:rPr>
                  <a:t> </a:t>
                </a:r>
                <a:endParaRPr lang="zh-CN" altLang="en-US" dirty="0"/>
              </a:p>
            </p:txBody>
          </p:sp>
        </mc:Choice>
        <mc:Fallback xmlns="">
          <p:sp>
            <p:nvSpPr>
              <p:cNvPr id="35" name="文本框 34">
                <a:extLst>
                  <a:ext uri="{FF2B5EF4-FFF2-40B4-BE49-F238E27FC236}">
                    <a16:creationId xmlns:a16="http://schemas.microsoft.com/office/drawing/2014/main" id="{F74CAC8F-9A15-4C11-A3FB-8AA1FD741765}"/>
                  </a:ext>
                </a:extLst>
              </p:cNvPr>
              <p:cNvSpPr txBox="1">
                <a:spLocks noRot="1" noChangeAspect="1" noMove="1" noResize="1" noEditPoints="1" noAdjustHandles="1" noChangeArrowheads="1" noChangeShapeType="1" noTextEdit="1"/>
              </p:cNvSpPr>
              <p:nvPr/>
            </p:nvSpPr>
            <p:spPr>
              <a:xfrm>
                <a:off x="6887845" y="3354517"/>
                <a:ext cx="4642515" cy="1614609"/>
              </a:xfrm>
              <a:prstGeom prst="rect">
                <a:avLst/>
              </a:prstGeom>
              <a:blipFill>
                <a:blip r:embed="rId6"/>
                <a:stretch>
                  <a:fillRect l="-1445" t="-377" r="-1183" b="-1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C526FF-0337-4F52-81CD-EC482DD9D160}"/>
                  </a:ext>
                </a:extLst>
              </p:cNvPr>
              <p:cNvSpPr txBox="1"/>
              <p:nvPr/>
            </p:nvSpPr>
            <p:spPr>
              <a:xfrm>
                <a:off x="6887846" y="5078549"/>
                <a:ext cx="4642515" cy="1153714"/>
              </a:xfrm>
              <a:prstGeom prst="rect">
                <a:avLst/>
              </a:prstGeom>
              <a:noFill/>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行人</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不确定性模型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𝑝</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𝜋</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up>
                                  <m:r>
                                    <a:rPr lang="en-US" altLang="zh-CN" i="1">
                                      <a:latin typeface="Cambria Math" panose="02040503050406030204" pitchFamily="18" charset="0"/>
                                    </a:rPr>
                                    <m:t>𝑘</m:t>
                                  </m:r>
                                </m:sup>
                              </m:sSubSup>
                            </m:e>
                            <m:e>
                              <m:r>
                                <a:rPr lang="en-US" altLang="zh-CN" i="1">
                                  <a:latin typeface="Cambria Math" panose="02040503050406030204" pitchFamily="18" charset="0"/>
                                </a:rPr>
                                <m:t>𝑥</m:t>
                              </m:r>
                            </m:e>
                          </m:d>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𝑐𝑙𝑠</m:t>
                                      </m:r>
                                    </m:sub>
                                  </m:sSub>
                                  <m:r>
                                    <a:rPr lang="en-US" altLang="zh-CN" i="1">
                                      <a:latin typeface="Cambria Math" panose="02040503050406030204" pitchFamily="18" charset="0"/>
                                    </a:rPr>
                                    <m:t>,</m:t>
                                  </m:r>
                                  <m:r>
                                    <a:rPr lang="en-US" altLang="zh-CN" i="1">
                                      <a:latin typeface="Cambria Math" panose="02040503050406030204" pitchFamily="18" charset="0"/>
                                    </a:rPr>
                                    <m:t>𝑥</m:t>
                                  </m:r>
                                </m:e>
                              </m:d>
                            </m:e>
                          </m:nary>
                          <m:r>
                            <a:rPr lang="en-US" altLang="zh-CN" i="1">
                              <a:latin typeface="Cambria Math" panose="02040503050406030204" pitchFamily="18" charset="0"/>
                            </a:rPr>
                            <m:t> </m:t>
                          </m:r>
                        </m:e>
                      </m:nary>
                    </m:oMath>
                  </m:oMathPara>
                </a14:m>
                <a:endParaRPr lang="zh-CN" altLang="en-US" dirty="0"/>
              </a:p>
            </p:txBody>
          </p:sp>
        </mc:Choice>
        <mc:Fallback xmlns="">
          <p:sp>
            <p:nvSpPr>
              <p:cNvPr id="36" name="文本框 35">
                <a:extLst>
                  <a:ext uri="{FF2B5EF4-FFF2-40B4-BE49-F238E27FC236}">
                    <a16:creationId xmlns:a16="http://schemas.microsoft.com/office/drawing/2014/main" id="{C2C526FF-0337-4F52-81CD-EC482DD9D160}"/>
                  </a:ext>
                </a:extLst>
              </p:cNvPr>
              <p:cNvSpPr txBox="1">
                <a:spLocks noRot="1" noChangeAspect="1" noMove="1" noResize="1" noEditPoints="1" noAdjustHandles="1" noChangeArrowheads="1" noChangeShapeType="1" noTextEdit="1"/>
              </p:cNvSpPr>
              <p:nvPr/>
            </p:nvSpPr>
            <p:spPr>
              <a:xfrm>
                <a:off x="6887846" y="5078549"/>
                <a:ext cx="4642515" cy="1153714"/>
              </a:xfrm>
              <a:prstGeom prst="rect">
                <a:avLst/>
              </a:prstGeom>
              <a:blipFill>
                <a:blip r:embed="rId7"/>
                <a:stretch>
                  <a:fillRect l="-1183" t="-3704"/>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E7B3BEB4-E70E-419A-AFB4-03007FD94450}"/>
              </a:ext>
            </a:extLst>
          </p:cNvPr>
          <p:cNvSpPr/>
          <p:nvPr/>
        </p:nvSpPr>
        <p:spPr>
          <a:xfrm>
            <a:off x="3760483" y="3861124"/>
            <a:ext cx="435597" cy="383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89744"/>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构建轨迹预测数据集</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AE636720-EEFD-4801-9730-D9737BEAD3E7}"/>
              </a:ext>
            </a:extLst>
          </p:cNvPr>
          <p:cNvGrpSpPr/>
          <p:nvPr/>
        </p:nvGrpSpPr>
        <p:grpSpPr>
          <a:xfrm>
            <a:off x="1408984" y="805678"/>
            <a:ext cx="9374032" cy="5757047"/>
            <a:chOff x="307850" y="830918"/>
            <a:chExt cx="9255697" cy="5757047"/>
          </a:xfrm>
        </p:grpSpPr>
        <p:pic>
          <p:nvPicPr>
            <p:cNvPr id="30" name="图片 29">
              <a:extLst>
                <a:ext uri="{FF2B5EF4-FFF2-40B4-BE49-F238E27FC236}">
                  <a16:creationId xmlns:a16="http://schemas.microsoft.com/office/drawing/2014/main" id="{60AD0011-C36D-4FBE-AA39-90F94522251E}"/>
                </a:ext>
              </a:extLst>
            </p:cNvPr>
            <p:cNvPicPr>
              <a:picLocks noChangeAspect="1"/>
            </p:cNvPicPr>
            <p:nvPr/>
          </p:nvPicPr>
          <p:blipFill>
            <a:blip r:embed="rId4"/>
            <a:stretch>
              <a:fillRect/>
            </a:stretch>
          </p:blipFill>
          <p:spPr>
            <a:xfrm>
              <a:off x="4423261" y="2747554"/>
              <a:ext cx="1892487" cy="1942954"/>
            </a:xfrm>
            <a:prstGeom prst="rect">
              <a:avLst/>
            </a:prstGeom>
          </p:spPr>
        </p:pic>
        <p:grpSp>
          <p:nvGrpSpPr>
            <p:cNvPr id="3" name="组合 2">
              <a:extLst>
                <a:ext uri="{FF2B5EF4-FFF2-40B4-BE49-F238E27FC236}">
                  <a16:creationId xmlns:a16="http://schemas.microsoft.com/office/drawing/2014/main" id="{0D9FBFDA-D91E-4722-9447-72689E7F6D7C}"/>
                </a:ext>
              </a:extLst>
            </p:cNvPr>
            <p:cNvGrpSpPr/>
            <p:nvPr/>
          </p:nvGrpSpPr>
          <p:grpSpPr>
            <a:xfrm>
              <a:off x="307850" y="830918"/>
              <a:ext cx="9255697" cy="5757047"/>
              <a:chOff x="307850" y="830918"/>
              <a:chExt cx="9255697" cy="5757047"/>
            </a:xfrm>
          </p:grpSpPr>
          <p:sp>
            <p:nvSpPr>
              <p:cNvPr id="23" name="文本框 22">
                <a:extLst>
                  <a:ext uri="{FF2B5EF4-FFF2-40B4-BE49-F238E27FC236}">
                    <a16:creationId xmlns:a16="http://schemas.microsoft.com/office/drawing/2014/main" id="{9621496F-94FD-4C95-9F6E-5A1A6550710C}"/>
                  </a:ext>
                </a:extLst>
              </p:cNvPr>
              <p:cNvSpPr txBox="1"/>
              <p:nvPr/>
            </p:nvSpPr>
            <p:spPr>
              <a:xfrm>
                <a:off x="6347011" y="899733"/>
                <a:ext cx="2958354"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高清静态地图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B772BEE-AE8F-4D73-A317-144926562A79}"/>
                  </a:ext>
                </a:extLst>
              </p:cNvPr>
              <p:cNvSpPr txBox="1"/>
              <p:nvPr/>
            </p:nvSpPr>
            <p:spPr>
              <a:xfrm>
                <a:off x="6315747" y="2803669"/>
                <a:ext cx="2958354"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智能体历史位置图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3A85D8F8-D8F4-40B0-9195-6674F59FD5B0}"/>
                  </a:ext>
                </a:extLst>
              </p:cNvPr>
              <p:cNvSpPr txBox="1"/>
              <p:nvPr/>
            </p:nvSpPr>
            <p:spPr>
              <a:xfrm>
                <a:off x="6362974" y="4739053"/>
                <a:ext cx="3200573" cy="369332"/>
              </a:xfrm>
              <a:prstGeom prst="rect">
                <a:avLst/>
              </a:prstGeom>
              <a:noFill/>
            </p:spPr>
            <p:txBody>
              <a:bodyPr wrap="square">
                <a:spAutoFit/>
              </a:bodyPr>
              <a:lstStyle/>
              <a:p>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动态红绿灯图</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通道）</a:t>
                </a:r>
                <a:endParaRPr lang="zh-CN" altLang="en-US" b="1"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B7994361-55B2-463C-999F-7B5816E0AF55}"/>
                  </a:ext>
                </a:extLst>
              </p:cNvPr>
              <p:cNvSpPr/>
              <p:nvPr/>
            </p:nvSpPr>
            <p:spPr>
              <a:xfrm>
                <a:off x="6362975" y="1369587"/>
                <a:ext cx="2447538" cy="135381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静态地图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包括可通行区域、不可通行区域、车道线、人行道、停车线信息，用不同的</a:t>
                </a:r>
                <a:r>
                  <a:rPr lang="en-US" altLang="zh-CN" sz="1800" dirty="0">
                    <a:effectLst/>
                    <a:latin typeface="Times New Roman" panose="02020603050405020304" pitchFamily="18" charset="0"/>
                    <a:ea typeface="宋体" panose="02010600030101010101" pitchFamily="2" charset="-122"/>
                  </a:rPr>
                  <a:t>RGB</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值表示</a:t>
                </a:r>
                <a:endParaRPr lang="zh-CN" altLang="en-US" dirty="0"/>
              </a:p>
            </p:txBody>
          </p:sp>
          <p:sp>
            <p:nvSpPr>
              <p:cNvPr id="15" name="矩形: 圆角 14">
                <a:extLst>
                  <a:ext uri="{FF2B5EF4-FFF2-40B4-BE49-F238E27FC236}">
                    <a16:creationId xmlns:a16="http://schemas.microsoft.com/office/drawing/2014/main" id="{B62EFC13-1916-48D8-8FA7-794F7F4686F4}"/>
                  </a:ext>
                </a:extLst>
              </p:cNvPr>
              <p:cNvSpPr/>
              <p:nvPr/>
            </p:nvSpPr>
            <p:spPr>
              <a:xfrm>
                <a:off x="6347012" y="3229116"/>
                <a:ext cx="2463502" cy="133621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动态智能体位置地图是障碍物历史位置的映射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序列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，每一步都有一个通道；</a:t>
                </a:r>
                <a:endParaRPr lang="zh-CN" altLang="en-US" dirty="0"/>
              </a:p>
            </p:txBody>
          </p:sp>
          <p:sp>
            <p:nvSpPr>
              <p:cNvPr id="16" name="矩形: 圆角 15">
                <a:extLst>
                  <a:ext uri="{FF2B5EF4-FFF2-40B4-BE49-F238E27FC236}">
                    <a16:creationId xmlns:a16="http://schemas.microsoft.com/office/drawing/2014/main" id="{09162D15-3A02-4EA8-BE51-5BA03EF336B6}"/>
                  </a:ext>
                </a:extLst>
              </p:cNvPr>
              <p:cNvSpPr/>
              <p:nvPr/>
            </p:nvSpPr>
            <p:spPr>
              <a:xfrm>
                <a:off x="6347012" y="5155361"/>
                <a:ext cx="2463502" cy="134535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交通灯地图包含</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实时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交通灯信息</a:t>
                </a:r>
                <a:endParaRPr lang="zh-CN" altLang="en-US" dirty="0"/>
              </a:p>
            </p:txBody>
          </p:sp>
          <p:grpSp>
            <p:nvGrpSpPr>
              <p:cNvPr id="19" name="组合 18">
                <a:extLst>
                  <a:ext uri="{FF2B5EF4-FFF2-40B4-BE49-F238E27FC236}">
                    <a16:creationId xmlns:a16="http://schemas.microsoft.com/office/drawing/2014/main" id="{4742BE3F-A430-43DC-BA24-0D0AC2808504}"/>
                  </a:ext>
                </a:extLst>
              </p:cNvPr>
              <p:cNvGrpSpPr/>
              <p:nvPr/>
            </p:nvGrpSpPr>
            <p:grpSpPr>
              <a:xfrm>
                <a:off x="307850" y="1687609"/>
                <a:ext cx="3316822" cy="3482782"/>
                <a:chOff x="227407" y="1096666"/>
                <a:chExt cx="3316822" cy="3482782"/>
              </a:xfrm>
            </p:grpSpPr>
            <p:pic>
              <p:nvPicPr>
                <p:cNvPr id="13" name="图片 12">
                  <a:extLst>
                    <a:ext uri="{FF2B5EF4-FFF2-40B4-BE49-F238E27FC236}">
                      <a16:creationId xmlns:a16="http://schemas.microsoft.com/office/drawing/2014/main" id="{5E5818DF-9F0B-42E5-83C7-D6C5FB5C9F51}"/>
                    </a:ext>
                  </a:extLst>
                </p:cNvPr>
                <p:cNvPicPr/>
                <p:nvPr/>
              </p:nvPicPr>
              <p:blipFill rotWithShape="1">
                <a:blip r:embed="rId5" cstate="print">
                  <a:extLst>
                    <a:ext uri="{28A0092B-C50C-407E-A947-70E740481C1C}">
                      <a14:useLocalDpi xmlns:a14="http://schemas.microsoft.com/office/drawing/2010/main" val="0"/>
                    </a:ext>
                  </a:extLst>
                </a:blip>
                <a:srcRect l="12882" t="12132" r="10283" b="11025"/>
                <a:stretch/>
              </p:blipFill>
              <p:spPr bwMode="auto">
                <a:xfrm>
                  <a:off x="227407" y="1096666"/>
                  <a:ext cx="3316822" cy="3016026"/>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EED12725-274D-4F5B-9458-F7278CA60380}"/>
                    </a:ext>
                  </a:extLst>
                </p:cNvPr>
                <p:cNvSpPr txBox="1"/>
                <p:nvPr/>
              </p:nvSpPr>
              <p:spPr>
                <a:xfrm>
                  <a:off x="1235390" y="4210116"/>
                  <a:ext cx="1565262" cy="369332"/>
                </a:xfrm>
                <a:prstGeom prst="rect">
                  <a:avLst/>
                </a:prstGeom>
                <a:noFill/>
              </p:spPr>
              <p:txBody>
                <a:bodyPr wrap="square" rtlCol="0">
                  <a:spAutoFit/>
                </a:bodyPr>
                <a:lstStyle/>
                <a:p>
                  <a:r>
                    <a:rPr lang="zh-CN" altLang="en-US" b="1" dirty="0"/>
                    <a:t>原始高清地图</a:t>
                  </a:r>
                </a:p>
              </p:txBody>
            </p:sp>
          </p:grpSp>
          <p:pic>
            <p:nvPicPr>
              <p:cNvPr id="27" name="图片 26">
                <a:extLst>
                  <a:ext uri="{FF2B5EF4-FFF2-40B4-BE49-F238E27FC236}">
                    <a16:creationId xmlns:a16="http://schemas.microsoft.com/office/drawing/2014/main" id="{B4284F50-C135-4CE9-A4AF-C90558033180}"/>
                  </a:ext>
                </a:extLst>
              </p:cNvPr>
              <p:cNvPicPr>
                <a:picLocks noChangeAspect="1"/>
              </p:cNvPicPr>
              <p:nvPr/>
            </p:nvPicPr>
            <p:blipFill>
              <a:blip r:embed="rId6"/>
              <a:stretch>
                <a:fillRect/>
              </a:stretch>
            </p:blipFill>
            <p:spPr>
              <a:xfrm>
                <a:off x="4423260" y="830918"/>
                <a:ext cx="1892487" cy="1892487"/>
              </a:xfrm>
              <a:prstGeom prst="rect">
                <a:avLst/>
              </a:prstGeom>
            </p:spPr>
          </p:pic>
          <p:pic>
            <p:nvPicPr>
              <p:cNvPr id="34" name="图片 33">
                <a:extLst>
                  <a:ext uri="{FF2B5EF4-FFF2-40B4-BE49-F238E27FC236}">
                    <a16:creationId xmlns:a16="http://schemas.microsoft.com/office/drawing/2014/main" id="{63992BAC-B8A1-44E1-86A1-C5F6717A4EA1}"/>
                  </a:ext>
                </a:extLst>
              </p:cNvPr>
              <p:cNvPicPr>
                <a:picLocks noChangeAspect="1"/>
              </p:cNvPicPr>
              <p:nvPr/>
            </p:nvPicPr>
            <p:blipFill>
              <a:blip r:embed="rId7"/>
              <a:stretch>
                <a:fillRect/>
              </a:stretch>
            </p:blipFill>
            <p:spPr>
              <a:xfrm>
                <a:off x="4454524" y="4703635"/>
                <a:ext cx="1892487" cy="1884330"/>
              </a:xfrm>
              <a:prstGeom prst="rect">
                <a:avLst/>
              </a:prstGeom>
            </p:spPr>
          </p:pic>
          <p:sp>
            <p:nvSpPr>
              <p:cNvPr id="35" name="左大括号 34">
                <a:extLst>
                  <a:ext uri="{FF2B5EF4-FFF2-40B4-BE49-F238E27FC236}">
                    <a16:creationId xmlns:a16="http://schemas.microsoft.com/office/drawing/2014/main" id="{C9DE0FEF-7700-47EE-9BCC-080291D70A3B}"/>
                  </a:ext>
                </a:extLst>
              </p:cNvPr>
              <p:cNvSpPr/>
              <p:nvPr/>
            </p:nvSpPr>
            <p:spPr>
              <a:xfrm>
                <a:off x="3786896" y="1148738"/>
                <a:ext cx="505406" cy="4730440"/>
              </a:xfrm>
              <a:prstGeom prst="leftBrace">
                <a:avLst>
                  <a:gd name="adj1" fmla="val 8333"/>
                  <a:gd name="adj2" fmla="val 48493"/>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ysClr val="windowText" lastClr="000000"/>
                  </a:solidFill>
                </a:endParaRPr>
              </a:p>
            </p:txBody>
          </p:sp>
        </p:grpSp>
      </p:grpSp>
      <p:sp>
        <p:nvSpPr>
          <p:cNvPr id="5" name="右大括号 4">
            <a:extLst>
              <a:ext uri="{FF2B5EF4-FFF2-40B4-BE49-F238E27FC236}">
                <a16:creationId xmlns:a16="http://schemas.microsoft.com/office/drawing/2014/main" id="{92C4E72B-A820-4354-ACD5-C832B1910105}"/>
              </a:ext>
            </a:extLst>
          </p:cNvPr>
          <p:cNvSpPr/>
          <p:nvPr/>
        </p:nvSpPr>
        <p:spPr>
          <a:xfrm>
            <a:off x="10345835" y="1123498"/>
            <a:ext cx="520096" cy="473044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90F525B-C603-4596-8ED9-BB51BEEE58C7}"/>
              </a:ext>
            </a:extLst>
          </p:cNvPr>
          <p:cNvSpPr txBox="1"/>
          <p:nvPr/>
        </p:nvSpPr>
        <p:spPr>
          <a:xfrm>
            <a:off x="10963266" y="3134775"/>
            <a:ext cx="977097" cy="707886"/>
          </a:xfrm>
          <a:prstGeom prst="rect">
            <a:avLst/>
          </a:prstGeom>
          <a:noFill/>
          <a:ln>
            <a:noFill/>
          </a:ln>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复合栅格地图</a:t>
            </a:r>
          </a:p>
        </p:txBody>
      </p:sp>
    </p:spTree>
    <p:extLst>
      <p:ext uri="{BB962C8B-B14F-4D97-AF65-F5344CB8AC3E}">
        <p14:creationId xmlns:p14="http://schemas.microsoft.com/office/powerpoint/2010/main" val="380968668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22034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775" y="2086610"/>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2673816"/>
            <a:ext cx="8729284" cy="1323439"/>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机动车、非机动车与行人轨迹预测模型</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237FFCE-25DE-488B-9832-7BA6DDBA80F4}"/>
              </a:ext>
            </a:extLst>
          </p:cNvPr>
          <p:cNvGraphicFramePr>
            <a:graphicFrameLocks noChangeAspect="1"/>
          </p:cNvGraphicFramePr>
          <p:nvPr>
            <p:extLst>
              <p:ext uri="{D42A27DB-BD31-4B8C-83A1-F6EECF244321}">
                <p14:modId xmlns:p14="http://schemas.microsoft.com/office/powerpoint/2010/main" val="3333616888"/>
              </p:ext>
            </p:extLst>
          </p:nvPr>
        </p:nvGraphicFramePr>
        <p:xfrm>
          <a:off x="668082" y="1336203"/>
          <a:ext cx="10904037" cy="4616701"/>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srcRect/>
                      <a:stretch>
                        <a:fillRect/>
                      </a:stretch>
                    </p:blipFill>
                    <p:spPr bwMode="auto">
                      <a:xfrm>
                        <a:off x="668082" y="1336203"/>
                        <a:ext cx="10904037" cy="4616701"/>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82B2BE10-4146-4D00-8F06-2D15F4CE0CD6}"/>
              </a:ext>
            </a:extLst>
          </p:cNvPr>
          <p:cNvSpPr/>
          <p:nvPr/>
        </p:nvSpPr>
        <p:spPr>
          <a:xfrm>
            <a:off x="3216925" y="1409240"/>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D9A467-C0AC-446B-AF41-433CAF5A036B}"/>
              </a:ext>
            </a:extLst>
          </p:cNvPr>
          <p:cNvSpPr/>
          <p:nvPr/>
        </p:nvSpPr>
        <p:spPr>
          <a:xfrm>
            <a:off x="3294043" y="3767769"/>
            <a:ext cx="848299"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2CF9E7F-3C56-4AF4-9734-097779D6BC47}"/>
              </a:ext>
            </a:extLst>
          </p:cNvPr>
          <p:cNvSpPr/>
          <p:nvPr/>
        </p:nvSpPr>
        <p:spPr>
          <a:xfrm>
            <a:off x="6874525" y="1409240"/>
            <a:ext cx="1366092" cy="199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7444125-7BF9-42C7-BCDE-C6683C9C6DCB}"/>
              </a:ext>
            </a:extLst>
          </p:cNvPr>
          <p:cNvSpPr/>
          <p:nvPr/>
        </p:nvSpPr>
        <p:spPr>
          <a:xfrm>
            <a:off x="9738911" y="1409240"/>
            <a:ext cx="1079653" cy="408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201826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091315" y="193106"/>
            <a:ext cx="5477333" cy="446276"/>
          </a:xfrm>
          <a:prstGeom prst="rect">
            <a:avLst/>
          </a:prstGeom>
          <a:noFill/>
        </p:spPr>
        <p:txBody>
          <a:bodyPr wrap="none">
            <a:spAutoFit/>
          </a:bodyPr>
          <a:lstStyle/>
          <a:p>
            <a:pPr defTabSz="685800">
              <a:defRPr/>
            </a:pPr>
            <a:r>
              <a:rPr lang="en-US" altLang="zh-CN" sz="2300" dirty="0" err="1">
                <a:solidFill>
                  <a:srgbClr val="224982"/>
                </a:solidFill>
                <a:latin typeface="微软雅黑" panose="020B0503020204020204" pitchFamily="34" charset="-122"/>
                <a:ea typeface="微软雅黑" panose="020B0503020204020204" pitchFamily="34" charset="-122"/>
              </a:rPr>
              <a:t>MapNET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AgentNET</a:t>
            </a:r>
            <a:r>
              <a:rPr lang="zh-CN" altLang="en-US" sz="2300" dirty="0">
                <a:solidFill>
                  <a:srgbClr val="224982"/>
                </a:solidFill>
                <a:latin typeface="微软雅黑" panose="020B0503020204020204" pitchFamily="34" charset="-122"/>
                <a:ea typeface="微软雅黑" panose="020B0503020204020204" pitchFamily="34" charset="-122"/>
              </a:rPr>
              <a:t>：精确的时空表示</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3" name="图片 2">
            <a:extLst>
              <a:ext uri="{FF2B5EF4-FFF2-40B4-BE49-F238E27FC236}">
                <a16:creationId xmlns:a16="http://schemas.microsoft.com/office/drawing/2014/main" id="{78619333-2ACB-4715-9E15-E21E1F458FD1}"/>
              </a:ext>
            </a:extLst>
          </p:cNvPr>
          <p:cNvPicPr>
            <a:picLocks noChangeAspect="1"/>
          </p:cNvPicPr>
          <p:nvPr/>
        </p:nvPicPr>
        <p:blipFill>
          <a:blip r:embed="rId3"/>
          <a:stretch>
            <a:fillRect/>
          </a:stretch>
        </p:blipFill>
        <p:spPr>
          <a:xfrm>
            <a:off x="596599" y="1077387"/>
            <a:ext cx="5015677" cy="2129297"/>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AC77FDB-9FD5-4392-8165-A5A374B3514E}"/>
                  </a:ext>
                </a:extLst>
              </p:cNvPr>
              <p:cNvSpPr txBox="1"/>
              <p:nvPr/>
            </p:nvSpPr>
            <p:spPr>
              <a:xfrm>
                <a:off x="6042214" y="1002241"/>
                <a:ext cx="5935531" cy="1748940"/>
              </a:xfrm>
              <a:prstGeom prst="rect">
                <a:avLst/>
              </a:prstGeom>
              <a:solidFill>
                <a:schemeClr val="bg1"/>
              </a:solidFill>
              <a:ln cap="rnd">
                <a:noFill/>
              </a:ln>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MapNET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模块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：将栅格地图</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b="1" dirty="0">
                    <a:effectLst/>
                    <a:latin typeface="Times New Roman" panose="02020603050405020304" pitchFamily="18" charset="0"/>
                    <a:ea typeface="宋体" panose="02010600030101010101" pitchFamily="2" charset="-122"/>
                  </a:rPr>
                  <a:t>MobileNet_V2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轻量特征提取网络，提取地图的语义特征表示，设计</a:t>
                </a:r>
                <a:r>
                  <a:rPr lang="en-US" altLang="zh-CN" sz="1800" b="1" dirty="0">
                    <a:effectLst/>
                    <a:latin typeface="Times New Roman" panose="02020603050405020304" pitchFamily="18" charset="0"/>
                    <a:ea typeface="宋体" panose="02010600030101010101" pitchFamily="2" charset="-122"/>
                  </a:rPr>
                  <a:t>FCN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模块进一步提取地图的拓扑信息</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并返回一个与输入图像大小</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一致</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0" name="文本框 59">
                <a:extLst>
                  <a:ext uri="{FF2B5EF4-FFF2-40B4-BE49-F238E27FC236}">
                    <a16:creationId xmlns:a16="http://schemas.microsoft.com/office/drawing/2014/main" id="{DAC77FDB-9FD5-4392-8165-A5A374B3514E}"/>
                  </a:ext>
                </a:extLst>
              </p:cNvPr>
              <p:cNvSpPr txBox="1">
                <a:spLocks noRot="1" noChangeAspect="1" noMove="1" noResize="1" noEditPoints="1" noAdjustHandles="1" noChangeArrowheads="1" noChangeShapeType="1" noTextEdit="1"/>
              </p:cNvSpPr>
              <p:nvPr/>
            </p:nvSpPr>
            <p:spPr>
              <a:xfrm>
                <a:off x="6042214" y="1002241"/>
                <a:ext cx="5935531" cy="1748940"/>
              </a:xfrm>
              <a:prstGeom prst="rect">
                <a:avLst/>
              </a:prstGeom>
              <a:blipFill>
                <a:blip r:embed="rId4"/>
                <a:stretch>
                  <a:fillRect l="-821" r="-821" b="-2439"/>
                </a:stretch>
              </a:blipFill>
              <a:ln cap="rnd">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4545028-02C1-4C71-96D8-1B993FED2C7E}"/>
              </a:ext>
            </a:extLst>
          </p:cNvPr>
          <p:cNvPicPr>
            <a:picLocks noChangeAspect="1"/>
          </p:cNvPicPr>
          <p:nvPr/>
        </p:nvPicPr>
        <p:blipFill>
          <a:blip r:embed="rId5"/>
          <a:stretch>
            <a:fillRect/>
          </a:stretch>
        </p:blipFill>
        <p:spPr>
          <a:xfrm>
            <a:off x="664439" y="3894003"/>
            <a:ext cx="4947838" cy="2226951"/>
          </a:xfrm>
          <a:prstGeom prst="rect">
            <a:avLst/>
          </a:prstGeom>
        </p:spPr>
      </p:pic>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12440C7B-F485-47A4-AA70-54E15D64D6C4}"/>
                  </a:ext>
                </a:extLst>
              </p:cNvPr>
              <p:cNvSpPr txBox="1"/>
              <p:nvPr/>
            </p:nvSpPr>
            <p:spPr>
              <a:xfrm>
                <a:off x="6096000" y="4104212"/>
                <a:ext cx="5929951" cy="1704569"/>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AgentNET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模块</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接收</a:t>
                </a:r>
                <a:r>
                  <a:rPr lang="zh-CN" altLang="zh-CN" sz="1800" b="1" dirty="0">
                    <a:effectLst/>
                    <a:latin typeface="Times New Roman" panose="02020603050405020304" pitchFamily="18" charset="0"/>
                    <a:ea typeface="宋体" panose="02010600030101010101" pitchFamily="2" charset="-122"/>
                  </a:rPr>
                  <a:t>历史状态</a:t>
                </a:r>
                <a14:m>
                  <m:oMath xmlns:m="http://schemas.openxmlformats.org/officeDocument/2006/math">
                    <m:r>
                      <a:rPr lang="en-US" altLang="zh-CN" sz="1800" b="1" i="1">
                        <a:effectLst/>
                        <a:latin typeface="Cambria Math" panose="02040503050406030204" pitchFamily="18" charset="0"/>
                        <a:ea typeface="宋体" panose="02010600030101010101" pitchFamily="2" charset="-122"/>
                      </a:rPr>
                      <m:t>𝑿</m:t>
                    </m:r>
                  </m:oMath>
                </a14:m>
                <a:r>
                  <a:rPr lang="zh-CN" altLang="zh-CN" sz="1800" dirty="0">
                    <a:effectLst/>
                    <a:latin typeface="Times New Roman" panose="02020603050405020304" pitchFamily="18" charset="0"/>
                    <a:ea typeface="宋体" panose="02010600030101010101" pitchFamily="2" charset="-122"/>
                  </a:rPr>
                  <a:t>（四维向量：</a:t>
                </a:r>
                <a:r>
                  <a:rPr lang="zh-CN" altLang="zh-CN" sz="1800" b="1" dirty="0">
                    <a:effectLst/>
                    <a:latin typeface="Times New Roman" panose="02020603050405020304" pitchFamily="18" charset="0"/>
                    <a:ea typeface="宋体" panose="02010600030101010101" pitchFamily="2" charset="-122"/>
                  </a:rPr>
                  <a:t>位置、速度和转向角</a:t>
                </a:r>
                <a:r>
                  <a:rPr lang="zh-CN" altLang="en-US" dirty="0">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，使用多层感知器将</a:t>
                </a:r>
                <a14:m>
                  <m:oMath xmlns:m="http://schemas.openxmlformats.org/officeDocument/2006/math">
                    <m:r>
                      <a:rPr lang="en-US" altLang="zh-CN" sz="1800" i="1">
                        <a:effectLst/>
                        <a:latin typeface="Cambria Math" panose="02040503050406030204" pitchFamily="18" charset="0"/>
                        <a:ea typeface="宋体" panose="02010600030101010101" pitchFamily="2" charset="-122"/>
                      </a:rPr>
                      <m:t>𝑋</m:t>
                    </m:r>
                  </m:oMath>
                </a14:m>
                <a:r>
                  <a:rPr lang="zh-CN" altLang="zh-CN" sz="1800" dirty="0">
                    <a:effectLst/>
                    <a:latin typeface="Times New Roman" panose="02020603050405020304" pitchFamily="18" charset="0"/>
                    <a:ea typeface="宋体" panose="02010600030101010101" pitchFamily="2" charset="-122"/>
                  </a:rPr>
                  <a:t>嵌入到高维的</a:t>
                </a:r>
                <a:r>
                  <a:rPr lang="zh-CN" altLang="en-US" dirty="0">
                    <a:latin typeface="Times New Roman" panose="02020603050405020304" pitchFamily="18" charset="0"/>
                    <a:ea typeface="宋体" panose="02010600030101010101" pitchFamily="2" charset="-122"/>
                  </a:rPr>
                  <a:t>向量空间</a:t>
                </a:r>
                <a:r>
                  <a:rPr lang="zh-CN" altLang="zh-CN" sz="1800" dirty="0">
                    <a:effectLst/>
                    <a:latin typeface="Times New Roman" panose="02020603050405020304" pitchFamily="18" charset="0"/>
                    <a:ea typeface="宋体" panose="02010600030101010101" pitchFamily="2" charset="-122"/>
                  </a:rPr>
                  <a:t>，使用</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对</a:t>
                </a:r>
                <a:r>
                  <a:rPr lang="zh-CN" altLang="en-US" dirty="0">
                    <a:latin typeface="Times New Roman" panose="02020603050405020304" pitchFamily="18" charset="0"/>
                    <a:ea typeface="宋体" panose="02010600030101010101" pitchFamily="2" charset="-122"/>
                  </a:rPr>
                  <a:t>高维时序特征</a:t>
                </a:r>
                <a:r>
                  <a:rPr lang="zh-CN" altLang="zh-CN" sz="1800" dirty="0">
                    <a:effectLst/>
                    <a:latin typeface="Times New Roman" panose="02020603050405020304" pitchFamily="18" charset="0"/>
                    <a:ea typeface="宋体" panose="02010600030101010101" pitchFamily="2" charset="-122"/>
                  </a:rPr>
                  <a:t>进行编码，编码生成特征向量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m:t>
                    </m:r>
                  </m:oMath>
                </a14:m>
                <a:endParaRPr lang="en-US" altLang="zh-CN" sz="1800" dirty="0">
                  <a:effectLst/>
                  <a:latin typeface="Times New Roman" panose="02020603050405020304" pitchFamily="18" charset="0"/>
                  <a:ea typeface="宋体" panose="02010600030101010101" pitchFamily="2" charset="-122"/>
                </a:endParaRPr>
              </a:p>
            </p:txBody>
          </p:sp>
        </mc:Choice>
        <mc:Fallback xmlns="">
          <p:sp>
            <p:nvSpPr>
              <p:cNvPr id="88" name="文本框 87">
                <a:extLst>
                  <a:ext uri="{FF2B5EF4-FFF2-40B4-BE49-F238E27FC236}">
                    <a16:creationId xmlns:a16="http://schemas.microsoft.com/office/drawing/2014/main" id="{12440C7B-F485-47A4-AA70-54E15D64D6C4}"/>
                  </a:ext>
                </a:extLst>
              </p:cNvPr>
              <p:cNvSpPr txBox="1">
                <a:spLocks noRot="1" noChangeAspect="1" noMove="1" noResize="1" noEditPoints="1" noAdjustHandles="1" noChangeArrowheads="1" noChangeShapeType="1" noTextEdit="1"/>
              </p:cNvSpPr>
              <p:nvPr/>
            </p:nvSpPr>
            <p:spPr>
              <a:xfrm>
                <a:off x="6096000" y="4104212"/>
                <a:ext cx="5929951" cy="1704569"/>
              </a:xfrm>
              <a:prstGeom prst="rect">
                <a:avLst/>
              </a:prstGeom>
              <a:blipFill>
                <a:blip r:embed="rId6"/>
                <a:stretch>
                  <a:fillRect l="-822" r="-822"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1D1CF26C-570D-45FC-83C7-3E1C726E842D}"/>
                  </a:ext>
                </a:extLst>
              </p:cNvPr>
              <p:cNvSpPr txBox="1"/>
              <p:nvPr/>
            </p:nvSpPr>
            <p:spPr>
              <a:xfrm>
                <a:off x="6013872" y="2890896"/>
                <a:ext cx="60942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𝑀𝑎𝑝𝑁𝐸𝑇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89" name="文本框 88">
                <a:extLst>
                  <a:ext uri="{FF2B5EF4-FFF2-40B4-BE49-F238E27FC236}">
                    <a16:creationId xmlns:a16="http://schemas.microsoft.com/office/drawing/2014/main" id="{1D1CF26C-570D-45FC-83C7-3E1C726E842D}"/>
                  </a:ext>
                </a:extLst>
              </p:cNvPr>
              <p:cNvSpPr txBox="1">
                <a:spLocks noRot="1" noChangeAspect="1" noMove="1" noResize="1" noEditPoints="1" noAdjustHandles="1" noChangeArrowheads="1" noChangeShapeType="1" noTextEdit="1"/>
              </p:cNvSpPr>
              <p:nvPr/>
            </p:nvSpPr>
            <p:spPr>
              <a:xfrm>
                <a:off x="6013872" y="2890896"/>
                <a:ext cx="6094206" cy="390748"/>
              </a:xfrm>
              <a:prstGeom prst="rect">
                <a:avLst/>
              </a:prstGeom>
              <a:blipFill>
                <a:blip r:embed="rId7"/>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6D3E8C48-9BF5-4AE1-B03C-6EC728CD744F}"/>
                  </a:ext>
                </a:extLst>
              </p:cNvPr>
              <p:cNvSpPr txBox="1"/>
              <p:nvPr/>
            </p:nvSpPr>
            <p:spPr>
              <a:xfrm>
                <a:off x="5962876" y="5789510"/>
                <a:ext cx="6094206" cy="438582"/>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𝐿𝑆𝑇𝑀</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90" name="文本框 89">
                <a:extLst>
                  <a:ext uri="{FF2B5EF4-FFF2-40B4-BE49-F238E27FC236}">
                    <a16:creationId xmlns:a16="http://schemas.microsoft.com/office/drawing/2014/main" id="{6D3E8C48-9BF5-4AE1-B03C-6EC728CD744F}"/>
                  </a:ext>
                </a:extLst>
              </p:cNvPr>
              <p:cNvSpPr txBox="1">
                <a:spLocks noRot="1" noChangeAspect="1" noMove="1" noResize="1" noEditPoints="1" noAdjustHandles="1" noChangeArrowheads="1" noChangeShapeType="1" noTextEdit="1"/>
              </p:cNvSpPr>
              <p:nvPr/>
            </p:nvSpPr>
            <p:spPr>
              <a:xfrm>
                <a:off x="5962876" y="5789510"/>
                <a:ext cx="6094206" cy="438582"/>
              </a:xfrm>
              <a:prstGeom prst="rect">
                <a:avLst/>
              </a:prstGeom>
              <a:blipFill>
                <a:blip r:embed="rId8"/>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F08A6AD-C1DA-46DC-9385-33591126F71B}"/>
                  </a:ext>
                </a:extLst>
              </p:cNvPr>
              <p:cNvSpPr txBox="1"/>
              <p:nvPr/>
            </p:nvSpPr>
            <p:spPr>
              <a:xfrm>
                <a:off x="5532117" y="185934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EF08A6AD-C1DA-46DC-9385-33591126F71B}"/>
                  </a:ext>
                </a:extLst>
              </p:cNvPr>
              <p:cNvSpPr txBox="1">
                <a:spLocks noRot="1" noChangeAspect="1" noMove="1" noResize="1" noEditPoints="1" noAdjustHandles="1" noChangeArrowheads="1" noChangeShapeType="1" noTextEdit="1"/>
              </p:cNvSpPr>
              <p:nvPr/>
            </p:nvSpPr>
            <p:spPr>
              <a:xfrm>
                <a:off x="5532117" y="1859340"/>
                <a:ext cx="266251" cy="390748"/>
              </a:xfrm>
              <a:prstGeom prst="rect">
                <a:avLst/>
              </a:prstGeom>
              <a:blipFill>
                <a:blip r:embed="rId9"/>
                <a:stretch>
                  <a:fillRect r="-31818"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63759F4-C839-4DDE-BCB9-7334F3B8AF85}"/>
                  </a:ext>
                </a:extLst>
              </p:cNvPr>
              <p:cNvSpPr txBox="1"/>
              <p:nvPr/>
            </p:nvSpPr>
            <p:spPr>
              <a:xfrm>
                <a:off x="2807035" y="4741719"/>
                <a:ext cx="60942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6" name="文本框 25">
                <a:extLst>
                  <a:ext uri="{FF2B5EF4-FFF2-40B4-BE49-F238E27FC236}">
                    <a16:creationId xmlns:a16="http://schemas.microsoft.com/office/drawing/2014/main" id="{C63759F4-C839-4DDE-BCB9-7334F3B8AF85}"/>
                  </a:ext>
                </a:extLst>
              </p:cNvPr>
              <p:cNvSpPr txBox="1">
                <a:spLocks noRot="1" noChangeAspect="1" noMove="1" noResize="1" noEditPoints="1" noAdjustHandles="1" noChangeArrowheads="1" noChangeShapeType="1" noTextEdit="1"/>
              </p:cNvSpPr>
              <p:nvPr/>
            </p:nvSpPr>
            <p:spPr>
              <a:xfrm>
                <a:off x="2807035" y="4741719"/>
                <a:ext cx="6094206" cy="369332"/>
              </a:xfrm>
              <a:prstGeom prst="rect">
                <a:avLst/>
              </a:prstGeom>
              <a:blipFill>
                <a:blip r:embed="rId10"/>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0492809"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Interaction-</a:t>
            </a:r>
            <a:r>
              <a:rPr lang="en-US" altLang="zh-CN" sz="2300" dirty="0" err="1">
                <a:solidFill>
                  <a:srgbClr val="224982"/>
                </a:solidFill>
                <a:latin typeface="微软雅黑" panose="020B0503020204020204" pitchFamily="34" charset="-122"/>
                <a:ea typeface="微软雅黑" panose="020B0503020204020204" pitchFamily="34" charset="-122"/>
              </a:rPr>
              <a:t>AttNET</a:t>
            </a:r>
            <a:r>
              <a:rPr lang="zh-CN" altLang="en-US" sz="2300" dirty="0">
                <a:solidFill>
                  <a:srgbClr val="224982"/>
                </a:solidFill>
                <a:latin typeface="微软雅黑" panose="020B0503020204020204" pitchFamily="34" charset="-122"/>
                <a:ea typeface="微软雅黑" panose="020B0503020204020204" pitchFamily="34" charset="-122"/>
              </a:rPr>
              <a:t>、</a:t>
            </a:r>
            <a:r>
              <a:rPr lang="en-US" altLang="zh-CN" sz="2300" dirty="0" err="1">
                <a:solidFill>
                  <a:srgbClr val="224982"/>
                </a:solidFill>
                <a:latin typeface="微软雅黑" panose="020B0503020204020204" pitchFamily="34" charset="-122"/>
                <a:ea typeface="微软雅黑" panose="020B0503020204020204" pitchFamily="34" charset="-122"/>
              </a:rPr>
              <a:t>VehMultiple-PredictionNET</a:t>
            </a:r>
            <a:r>
              <a:rPr lang="zh-CN" altLang="en-US" sz="2300" dirty="0">
                <a:solidFill>
                  <a:srgbClr val="224982"/>
                </a:solidFill>
                <a:latin typeface="微软雅黑" panose="020B0503020204020204" pitchFamily="34" charset="-122"/>
                <a:ea typeface="微软雅黑" panose="020B0503020204020204" pitchFamily="34" charset="-122"/>
              </a:rPr>
              <a:t>：提取交互信息并进行预测</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864A0C0-20F5-448B-A134-1E414086EE9D}"/>
              </a:ext>
            </a:extLst>
          </p:cNvPr>
          <p:cNvPicPr>
            <a:picLocks noChangeAspect="1"/>
          </p:cNvPicPr>
          <p:nvPr/>
        </p:nvPicPr>
        <p:blipFill>
          <a:blip r:embed="rId3"/>
          <a:stretch>
            <a:fillRect/>
          </a:stretch>
        </p:blipFill>
        <p:spPr>
          <a:xfrm>
            <a:off x="171450" y="993927"/>
            <a:ext cx="5695522" cy="4878047"/>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BB1CA50-8B6D-45EB-94E4-838075853661}"/>
                  </a:ext>
                </a:extLst>
              </p:cNvPr>
              <p:cNvSpPr txBox="1"/>
              <p:nvPr/>
            </p:nvSpPr>
            <p:spPr>
              <a:xfrm>
                <a:off x="6038422" y="800100"/>
                <a:ext cx="5982128" cy="1818896"/>
              </a:xfrm>
              <a:prstGeom prst="rect">
                <a:avLst/>
              </a:prstGeom>
              <a:solidFill>
                <a:schemeClr val="bg1"/>
              </a:solidFill>
            </p:spPr>
            <p:txBody>
              <a:bodyPr wrap="square">
                <a:spAutoFit/>
              </a:bodyPr>
              <a:lstStyle/>
              <a:p>
                <a:pPr>
                  <a:lnSpc>
                    <a:spcPct val="150000"/>
                  </a:lnSpc>
                </a:pPr>
                <a:r>
                  <a:rPr lang="en-US" altLang="zh-CN" sz="1800" b="1" dirty="0">
                    <a:solidFill>
                      <a:srgbClr val="FF0000"/>
                    </a:solidFill>
                    <a:effectLst/>
                    <a:latin typeface="Times New Roman" panose="02020603050405020304" pitchFamily="18" charset="0"/>
                    <a:ea typeface="宋体" panose="02010600030101010101" pitchFamily="2" charset="-122"/>
                  </a:rPr>
                  <a:t>Interaction-</a:t>
                </a:r>
                <a:r>
                  <a:rPr lang="en-US" altLang="zh-CN" sz="1800" b="1" dirty="0" err="1">
                    <a:solidFill>
                      <a:srgbClr val="FF0000"/>
                    </a:solidFill>
                    <a:effectLst/>
                    <a:latin typeface="Times New Roman" panose="02020603050405020304" pitchFamily="18" charset="0"/>
                    <a:ea typeface="宋体" panose="02010600030101010101" pitchFamily="2" charset="-122"/>
                  </a:rPr>
                  <a:t>AttNET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en-US" altLang="zh-CN" sz="1800" dirty="0" err="1">
                    <a:effectLst/>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的特征向量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MapNET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的特征图输出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特征图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zh-CN" altLang="en-US" i="1">
                        <a:latin typeface="Cambria Math" panose="02040503050406030204" pitchFamily="18" charset="0"/>
                        <a:ea typeface="宋体" panose="02010600030101010101" pitchFamily="2" charset="-122"/>
                        <a:cs typeface="Times New Roman" panose="02020603050405020304" pitchFamily="18" charset="0"/>
                      </a:rPr>
                      <m:t>使用</m:t>
                    </m:r>
                  </m:oMath>
                </a14:m>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空间变换网络（</a:t>
                </a:r>
                <a:r>
                  <a:rPr lang="en-US" altLang="zh-CN" sz="1800" b="1" dirty="0">
                    <a:effectLst/>
                    <a:latin typeface="Times New Roman" panose="02020603050405020304" pitchFamily="18" charset="0"/>
                    <a:ea typeface="宋体" panose="02010600030101010101" pitchFamily="2" charset="-122"/>
                  </a:rPr>
                  <a:t>STN</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提取以预测智能体为中心的小特征图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多头注意力网络</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来组合小特征图</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和序列特征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xmlns="">
          <p:sp>
            <p:nvSpPr>
              <p:cNvPr id="45" name="文本框 44">
                <a:extLst>
                  <a:ext uri="{FF2B5EF4-FFF2-40B4-BE49-F238E27FC236}">
                    <a16:creationId xmlns:a16="http://schemas.microsoft.com/office/drawing/2014/main" id="{FBB1CA50-8B6D-45EB-94E4-838075853661}"/>
                  </a:ext>
                </a:extLst>
              </p:cNvPr>
              <p:cNvSpPr txBox="1">
                <a:spLocks noRot="1" noChangeAspect="1" noMove="1" noResize="1" noEditPoints="1" noAdjustHandles="1" noChangeArrowheads="1" noChangeShapeType="1" noTextEdit="1"/>
              </p:cNvSpPr>
              <p:nvPr/>
            </p:nvSpPr>
            <p:spPr>
              <a:xfrm>
                <a:off x="6038422" y="800100"/>
                <a:ext cx="5982128" cy="1818896"/>
              </a:xfrm>
              <a:prstGeom prst="rect">
                <a:avLst/>
              </a:prstGeom>
              <a:blipFill>
                <a:blip r:embed="rId4"/>
                <a:stretch>
                  <a:fillRect l="-917" b="-20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6A0D0669-6EB3-463B-8672-76C1B9AAA0F8}"/>
                  </a:ext>
                </a:extLst>
              </p:cNvPr>
              <p:cNvSpPr txBox="1"/>
              <p:nvPr/>
            </p:nvSpPr>
            <p:spPr>
              <a:xfrm>
                <a:off x="6469196" y="2615113"/>
                <a:ext cx="4841914" cy="21654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sub>
                          </m:sSub>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supHide m:val="on"/>
                          <m:ctrlPr>
                            <a:rPr lang="zh-CN" altLang="en-US" i="1">
                              <a:latin typeface="Cambria Math" panose="02040503050406030204" pitchFamily="18" charset="0"/>
                            </a:rPr>
                          </m:ctrlPr>
                        </m:naryPr>
                        <m:sub>
                          <m:r>
                            <a:rPr lang="zh-CN" altLang="en-US" i="0">
                              <a:latin typeface="Cambria Math" panose="02040503050406030204" pitchFamily="18" charset="0"/>
                            </a:rPr>
                            <m:t> </m:t>
                          </m:r>
                          <m:r>
                            <a:rPr lang="zh-CN" altLang="en-US" i="1">
                              <a:latin typeface="Cambria Math" panose="02040503050406030204" pitchFamily="18" charset="0"/>
                            </a:rPr>
                            <m:t>𝑚</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a:p>
                <a:endParaRPr lang="zh-CN" altLang="en-US" dirty="0"/>
              </a:p>
            </p:txBody>
          </p:sp>
        </mc:Choice>
        <mc:Fallback xmlns="">
          <p:sp>
            <p:nvSpPr>
              <p:cNvPr id="46" name="文本框 45">
                <a:extLst>
                  <a:ext uri="{FF2B5EF4-FFF2-40B4-BE49-F238E27FC236}">
                    <a16:creationId xmlns:a16="http://schemas.microsoft.com/office/drawing/2014/main" id="{6A0D0669-6EB3-463B-8672-76C1B9AAA0F8}"/>
                  </a:ext>
                </a:extLst>
              </p:cNvPr>
              <p:cNvSpPr txBox="1">
                <a:spLocks noRot="1" noChangeAspect="1" noMove="1" noResize="1" noEditPoints="1" noAdjustHandles="1" noChangeArrowheads="1" noChangeShapeType="1" noTextEdit="1"/>
              </p:cNvSpPr>
              <p:nvPr/>
            </p:nvSpPr>
            <p:spPr>
              <a:xfrm>
                <a:off x="6469196" y="2615113"/>
                <a:ext cx="4841914" cy="21654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72B019E-D86B-48B7-8BE5-D451F767B841}"/>
                  </a:ext>
                </a:extLst>
              </p:cNvPr>
              <p:cNvSpPr txBox="1"/>
              <p:nvPr/>
            </p:nvSpPr>
            <p:spPr>
              <a:xfrm>
                <a:off x="6096000" y="4509700"/>
                <a:ext cx="5924550" cy="1706878"/>
              </a:xfrm>
              <a:prstGeom prst="rect">
                <a:avLst/>
              </a:prstGeom>
              <a:solidFill>
                <a:schemeClr val="bg1"/>
              </a:solidFill>
            </p:spPr>
            <p:txBody>
              <a:bodyPr wrap="square">
                <a:spAutoFit/>
              </a:bodyPr>
              <a:lstStyle/>
              <a:p>
                <a:pPr>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VehMultiple-PredictionNET</a:t>
                </a:r>
                <a:r>
                  <a:rPr lang="zh-CN" altLang="en-US" sz="1800" b="1" dirty="0">
                    <a:solidFill>
                      <a:srgbClr val="FF0000"/>
                    </a:solidFill>
                    <a:effectLst/>
                    <a:latin typeface="Times New Roman" panose="02020603050405020304" pitchFamily="18" charset="0"/>
                    <a:ea typeface="宋体" panose="02010600030101010101" pitchFamily="2" charset="-122"/>
                  </a:rPr>
                  <a:t>：</a:t>
                </a:r>
                <a:r>
                  <a:rPr lang="zh-CN" altLang="zh-CN" dirty="0"/>
                  <a:t>一个回归分支，在每个时间步中生成双变量高斯分布的</a:t>
                </a:r>
                <a:r>
                  <a:rPr lang="en-US" altLang="zh-CN" i="1" dirty="0"/>
                  <a:t>K</a:t>
                </a:r>
                <a:r>
                  <a:rPr lang="zh-CN" altLang="zh-CN" i="1" dirty="0"/>
                  <a:t>×</a:t>
                </a:r>
                <a:r>
                  <a:rPr lang="en-US" altLang="zh-CN" i="1" dirty="0"/>
                  <a:t>T</a:t>
                </a:r>
                <a:r>
                  <a:rPr lang="zh-CN" altLang="zh-CN" i="1" dirty="0"/>
                  <a:t>×</a:t>
                </a:r>
                <a:r>
                  <a:rPr lang="en-US" altLang="zh-CN" i="1" dirty="0"/>
                  <a:t>5</a:t>
                </a:r>
                <a:r>
                  <a:rPr lang="zh-CN" altLang="zh-CN" dirty="0"/>
                  <a:t>参数</a:t>
                </a:r>
                <a:r>
                  <a:rPr lang="zh-CN" altLang="en-US" dirty="0"/>
                  <a:t>，一个</a:t>
                </a:r>
                <a:r>
                  <a:rPr lang="zh-CN" altLang="zh-CN" dirty="0"/>
                  <a:t>分类分支预测每</a:t>
                </a:r>
                <a:r>
                  <a:rPr lang="zh-CN" altLang="en-US" dirty="0"/>
                  <a:t>个</a:t>
                </a:r>
                <a:r>
                  <a:rPr lang="en-US" altLang="zh-CN" dirty="0">
                    <a:latin typeface="Times New Roman" panose="02020603050405020304" pitchFamily="18" charset="0"/>
                    <a:cs typeface="Times New Roman" panose="02020603050405020304" pitchFamily="18" charset="0"/>
                  </a:rPr>
                  <a:t>Anchor</a:t>
                </a:r>
                <a:r>
                  <a:rPr lang="zh-CN" altLang="zh-CN" dirty="0"/>
                  <a:t>类别的置信度，</a:t>
                </a:r>
                <a:r>
                  <a:rPr lang="zh-CN" altLang="en-US" dirty="0"/>
                  <a:t>使用</a:t>
                </a:r>
                <a:r>
                  <a:rPr lang="en-US" altLang="zh-CN" i="1" dirty="0">
                    <a:latin typeface="Times New Roman" panose="02020603050405020304" pitchFamily="18" charset="0"/>
                    <a:cs typeface="Times New Roman" panose="02020603050405020304" pitchFamily="18" charset="0"/>
                  </a:rPr>
                  <a:t>K</a:t>
                </a:r>
                <a:r>
                  <a:rPr lang="zh-CN" altLang="zh-CN" dirty="0"/>
                  <a:t>个</a:t>
                </a:r>
                <a:r>
                  <a:rPr lang="en-US" altLang="zh-CN" dirty="0" err="1">
                    <a:latin typeface="Times New Roman" panose="02020603050405020304" pitchFamily="18" charset="0"/>
                    <a:cs typeface="Times New Roman" panose="02020603050405020304" pitchFamily="18" charset="0"/>
                  </a:rPr>
                  <a:t>Softmax</a:t>
                </a:r>
                <a:r>
                  <a:rPr lang="zh-CN" altLang="zh-CN" dirty="0"/>
                  <a:t>概率置信度</a:t>
                </a:r>
                <a14:m>
                  <m:oMath xmlns:m="http://schemas.openxmlformats.org/officeDocument/2006/math">
                    <m:r>
                      <a:rPr lang="en-US" altLang="zh-CN" i="1">
                        <a:latin typeface="Cambria Math" panose="02040503050406030204" pitchFamily="18" charset="0"/>
                      </a:rPr>
                      <m:t>𝜋</m:t>
                    </m:r>
                    <m:d>
                      <m:dPr>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zh-CN" altLang="zh-CN" dirty="0"/>
                  <a:t>来表示。</a:t>
                </a:r>
              </a:p>
            </p:txBody>
          </p:sp>
        </mc:Choice>
        <mc:Fallback xmlns="">
          <p:sp>
            <p:nvSpPr>
              <p:cNvPr id="51" name="文本框 50">
                <a:extLst>
                  <a:ext uri="{FF2B5EF4-FFF2-40B4-BE49-F238E27FC236}">
                    <a16:creationId xmlns:a16="http://schemas.microsoft.com/office/drawing/2014/main" id="{272B019E-D86B-48B7-8BE5-D451F767B841}"/>
                  </a:ext>
                </a:extLst>
              </p:cNvPr>
              <p:cNvSpPr txBox="1">
                <a:spLocks noRot="1" noChangeAspect="1" noMove="1" noResize="1" noEditPoints="1" noAdjustHandles="1" noChangeArrowheads="1" noChangeShapeType="1" noTextEdit="1"/>
              </p:cNvSpPr>
              <p:nvPr/>
            </p:nvSpPr>
            <p:spPr>
              <a:xfrm>
                <a:off x="6096000" y="4509700"/>
                <a:ext cx="5924550" cy="1706878"/>
              </a:xfrm>
              <a:prstGeom prst="rect">
                <a:avLst/>
              </a:prstGeom>
              <a:blipFill>
                <a:blip r:embed="rId6"/>
                <a:stretch>
                  <a:fillRect l="-823" r="-823"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602776F-1994-4FF9-BB14-E3DCCB3AC6BC}"/>
                  </a:ext>
                </a:extLst>
              </p:cNvPr>
              <p:cNvSpPr txBox="1"/>
              <p:nvPr/>
            </p:nvSpPr>
            <p:spPr>
              <a:xfrm>
                <a:off x="1606722" y="5708024"/>
                <a:ext cx="4059715"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64" name="文本框 63">
                <a:extLst>
                  <a:ext uri="{FF2B5EF4-FFF2-40B4-BE49-F238E27FC236}">
                    <a16:creationId xmlns:a16="http://schemas.microsoft.com/office/drawing/2014/main" id="{3602776F-1994-4FF9-BB14-E3DCCB3AC6BC}"/>
                  </a:ext>
                </a:extLst>
              </p:cNvPr>
              <p:cNvSpPr txBox="1">
                <a:spLocks noRot="1" noChangeAspect="1" noMove="1" noResize="1" noEditPoints="1" noAdjustHandles="1" noChangeArrowheads="1" noChangeShapeType="1" noTextEdit="1"/>
              </p:cNvSpPr>
              <p:nvPr/>
            </p:nvSpPr>
            <p:spPr>
              <a:xfrm>
                <a:off x="1606722" y="5708024"/>
                <a:ext cx="4059715" cy="87120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9C5A289-AA5B-4D66-97E4-205668FDFC74}"/>
                  </a:ext>
                </a:extLst>
              </p:cNvPr>
              <p:cNvSpPr txBox="1"/>
              <p:nvPr/>
            </p:nvSpPr>
            <p:spPr>
              <a:xfrm>
                <a:off x="-61842" y="1913130"/>
                <a:ext cx="26625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19C5A289-AA5B-4D66-97E4-205668FDFC74}"/>
                  </a:ext>
                </a:extLst>
              </p:cNvPr>
              <p:cNvSpPr txBox="1">
                <a:spLocks noRot="1" noChangeAspect="1" noMove="1" noResize="1" noEditPoints="1" noAdjustHandles="1" noChangeArrowheads="1" noChangeShapeType="1" noTextEdit="1"/>
              </p:cNvSpPr>
              <p:nvPr/>
            </p:nvSpPr>
            <p:spPr>
              <a:xfrm>
                <a:off x="-61842" y="1913130"/>
                <a:ext cx="266251" cy="390748"/>
              </a:xfrm>
              <a:prstGeom prst="rect">
                <a:avLst/>
              </a:prstGeom>
              <a:blipFill>
                <a:blip r:embed="rId8"/>
                <a:stretch>
                  <a:fillRect r="-31818"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14EE8D9-49C7-4E0D-81EF-3F894B45AE97}"/>
                  </a:ext>
                </a:extLst>
              </p:cNvPr>
              <p:cNvSpPr txBox="1"/>
              <p:nvPr/>
            </p:nvSpPr>
            <p:spPr>
              <a:xfrm>
                <a:off x="-42737" y="4080483"/>
                <a:ext cx="571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𝑉</m:t>
                          </m:r>
                        </m:e>
                        <m:sub>
                          <m:r>
                            <a:rPr lang="en-US" altLang="zh-CN" sz="1800" i="1">
                              <a:effectLst/>
                              <a:latin typeface="Cambria Math" panose="02040503050406030204" pitchFamily="18" charset="0"/>
                              <a:ea typeface="宋体" panose="02010600030101010101" pitchFamily="2" charset="-122"/>
                            </a:rPr>
                            <m:t>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oMath>
                  </m:oMathPara>
                </a14:m>
                <a:endParaRPr lang="zh-CN" altLang="en-US" dirty="0"/>
              </a:p>
            </p:txBody>
          </p:sp>
        </mc:Choice>
        <mc:Fallback xmlns="">
          <p:sp>
            <p:nvSpPr>
              <p:cNvPr id="25" name="文本框 24">
                <a:extLst>
                  <a:ext uri="{FF2B5EF4-FFF2-40B4-BE49-F238E27FC236}">
                    <a16:creationId xmlns:a16="http://schemas.microsoft.com/office/drawing/2014/main" id="{A14EE8D9-49C7-4E0D-81EF-3F894B45AE97}"/>
                  </a:ext>
                </a:extLst>
              </p:cNvPr>
              <p:cNvSpPr txBox="1">
                <a:spLocks noRot="1" noChangeAspect="1" noMove="1" noResize="1" noEditPoints="1" noAdjustHandles="1" noChangeArrowheads="1" noChangeShapeType="1" noTextEdit="1"/>
              </p:cNvSpPr>
              <p:nvPr/>
            </p:nvSpPr>
            <p:spPr>
              <a:xfrm>
                <a:off x="-42737" y="4080483"/>
                <a:ext cx="571500" cy="369332"/>
              </a:xfrm>
              <a:prstGeom prst="rect">
                <a:avLst/>
              </a:prstGeom>
              <a:blipFill>
                <a:blip r:embed="rId9"/>
                <a:stretch>
                  <a:fillRect r="-14894"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2FF30BD-FA18-49B3-B297-61B067CD3F02}"/>
                  </a:ext>
                </a:extLst>
              </p:cNvPr>
              <p:cNvSpPr txBox="1"/>
              <p:nvPr/>
            </p:nvSpPr>
            <p:spPr>
              <a:xfrm>
                <a:off x="1970690" y="1576276"/>
                <a:ext cx="36260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27" name="文本框 26">
                <a:extLst>
                  <a:ext uri="{FF2B5EF4-FFF2-40B4-BE49-F238E27FC236}">
                    <a16:creationId xmlns:a16="http://schemas.microsoft.com/office/drawing/2014/main" id="{72FF30BD-FA18-49B3-B297-61B067CD3F02}"/>
                  </a:ext>
                </a:extLst>
              </p:cNvPr>
              <p:cNvSpPr txBox="1">
                <a:spLocks noRot="1" noChangeAspect="1" noMove="1" noResize="1" noEditPoints="1" noAdjustHandles="1" noChangeArrowheads="1" noChangeShapeType="1" noTextEdit="1"/>
              </p:cNvSpPr>
              <p:nvPr/>
            </p:nvSpPr>
            <p:spPr>
              <a:xfrm>
                <a:off x="1970690" y="1576276"/>
                <a:ext cx="362606" cy="390748"/>
              </a:xfrm>
              <a:prstGeom prst="rect">
                <a:avLst/>
              </a:prstGeom>
              <a:blipFill>
                <a:blip r:embed="rId10"/>
                <a:stretch>
                  <a:fillRect b="-31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70AAA54-E5C7-4B29-A90A-2A889DE0EEA8}"/>
              </a:ext>
            </a:extLst>
          </p:cNvPr>
          <p:cNvPicPr>
            <a:picLocks noChangeAspect="1"/>
          </p:cNvPicPr>
          <p:nvPr/>
        </p:nvPicPr>
        <p:blipFill>
          <a:blip r:embed="rId11"/>
          <a:stretch>
            <a:fillRect/>
          </a:stretch>
        </p:blipFill>
        <p:spPr>
          <a:xfrm>
            <a:off x="3346995" y="3133706"/>
            <a:ext cx="579170" cy="347502"/>
          </a:xfrm>
          <a:prstGeom prst="rect">
            <a:avLst/>
          </a:prstGeom>
        </p:spPr>
      </p:pic>
      <p:pic>
        <p:nvPicPr>
          <p:cNvPr id="10" name="图片 9">
            <a:extLst>
              <a:ext uri="{FF2B5EF4-FFF2-40B4-BE49-F238E27FC236}">
                <a16:creationId xmlns:a16="http://schemas.microsoft.com/office/drawing/2014/main" id="{9A6175DF-7B14-45B1-B8F2-18B3F1AC7EE1}"/>
              </a:ext>
            </a:extLst>
          </p:cNvPr>
          <p:cNvPicPr>
            <a:picLocks noChangeAspect="1"/>
          </p:cNvPicPr>
          <p:nvPr/>
        </p:nvPicPr>
        <p:blipFill>
          <a:blip r:embed="rId12"/>
          <a:stretch>
            <a:fillRect/>
          </a:stretch>
        </p:blipFill>
        <p:spPr>
          <a:xfrm>
            <a:off x="4727818" y="2099413"/>
            <a:ext cx="841321" cy="310923"/>
          </a:xfrm>
          <a:prstGeom prst="rect">
            <a:avLst/>
          </a:prstGeom>
        </p:spPr>
      </p:pic>
      <p:pic>
        <p:nvPicPr>
          <p:cNvPr id="17" name="图片 16">
            <a:extLst>
              <a:ext uri="{FF2B5EF4-FFF2-40B4-BE49-F238E27FC236}">
                <a16:creationId xmlns:a16="http://schemas.microsoft.com/office/drawing/2014/main" id="{34DB1CD1-7CAD-484C-A502-CD228631DEE3}"/>
              </a:ext>
            </a:extLst>
          </p:cNvPr>
          <p:cNvPicPr>
            <a:picLocks noChangeAspect="1"/>
          </p:cNvPicPr>
          <p:nvPr/>
        </p:nvPicPr>
        <p:blipFill>
          <a:blip r:embed="rId13"/>
          <a:stretch>
            <a:fillRect/>
          </a:stretch>
        </p:blipFill>
        <p:spPr>
          <a:xfrm>
            <a:off x="4593872" y="4285777"/>
            <a:ext cx="1201016" cy="365792"/>
          </a:xfrm>
          <a:prstGeom prst="rect">
            <a:avLst/>
          </a:prstGeom>
        </p:spPr>
      </p:pic>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State-Anchor </a:t>
            </a:r>
            <a:r>
              <a:rPr lang="zh-CN" altLang="en-US" sz="2300" dirty="0">
                <a:solidFill>
                  <a:srgbClr val="224982"/>
                </a:solidFill>
                <a:latin typeface="微软雅黑" panose="020B0503020204020204" pitchFamily="34" charset="-122"/>
                <a:ea typeface="微软雅黑" panose="020B0503020204020204" pitchFamily="34" charset="-122"/>
              </a:rPr>
              <a:t>的多模概率非机动车轨迹预测模型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F6242D64-9034-4817-B0F5-A5922ADC797F}"/>
              </a:ext>
            </a:extLst>
          </p:cNvPr>
          <p:cNvGraphicFramePr>
            <a:graphicFrameLocks noChangeAspect="1"/>
          </p:cNvGraphicFramePr>
          <p:nvPr>
            <p:extLst>
              <p:ext uri="{D42A27DB-BD31-4B8C-83A1-F6EECF244321}">
                <p14:modId xmlns:p14="http://schemas.microsoft.com/office/powerpoint/2010/main" val="2094280216"/>
              </p:ext>
            </p:extLst>
          </p:nvPr>
        </p:nvGraphicFramePr>
        <p:xfrm>
          <a:off x="856338" y="1272685"/>
          <a:ext cx="10737114" cy="4552966"/>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38" y="1272685"/>
                        <a:ext cx="10737114" cy="4552966"/>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A9E8F543-104D-4F5C-8437-7A71504892F6}"/>
              </a:ext>
            </a:extLst>
          </p:cNvPr>
          <p:cNvSpPr/>
          <p:nvPr/>
        </p:nvSpPr>
        <p:spPr>
          <a:xfrm>
            <a:off x="7641771" y="3091543"/>
            <a:ext cx="968829"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196362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3" name="Rectangle 2">
            <a:extLst>
              <a:ext uri="{FF2B5EF4-FFF2-40B4-BE49-F238E27FC236}">
                <a16:creationId xmlns:a16="http://schemas.microsoft.com/office/drawing/2014/main" id="{D3BBB5FF-173E-4628-8D41-9DE4AC0C4659}"/>
              </a:ext>
            </a:extLst>
          </p:cNvPr>
          <p:cNvSpPr>
            <a:spLocks noChangeArrowheads="1"/>
          </p:cNvSpPr>
          <p:nvPr/>
        </p:nvSpPr>
        <p:spPr bwMode="auto">
          <a:xfrm>
            <a:off x="-1" y="826736"/>
            <a:ext cx="162424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3A8E5A33-1E06-4CB3-8838-FBDE7E489D33}"/>
              </a:ext>
            </a:extLst>
          </p:cNvPr>
          <p:cNvGraphicFramePr>
            <a:graphicFrameLocks noChangeAspect="1"/>
          </p:cNvGraphicFramePr>
          <p:nvPr>
            <p:extLst>
              <p:ext uri="{D42A27DB-BD31-4B8C-83A1-F6EECF244321}">
                <p14:modId xmlns:p14="http://schemas.microsoft.com/office/powerpoint/2010/main" val="773046054"/>
              </p:ext>
            </p:extLst>
          </p:nvPr>
        </p:nvGraphicFramePr>
        <p:xfrm>
          <a:off x="377146" y="1258585"/>
          <a:ext cx="11180095" cy="4772679"/>
        </p:xfrm>
        <a:graphic>
          <a:graphicData uri="http://schemas.openxmlformats.org/presentationml/2006/ole">
            <mc:AlternateContent xmlns:mc="http://schemas.openxmlformats.org/markup-compatibility/2006">
              <mc:Choice xmlns:v="urn:schemas-microsoft-com:vml" Requires="v">
                <p:oleObj name="Visio" r:id="rId4" imgW="9877255" imgH="4200641" progId="Visio.Drawing.15">
                  <p:embed/>
                </p:oleObj>
              </mc:Choice>
              <mc:Fallback>
                <p:oleObj name="Visio" r:id="rId4" imgW="9877255" imgH="420064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46" y="1258585"/>
                        <a:ext cx="11180095" cy="4772679"/>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9FDCE049-4D13-432E-9913-319BB19C691C}"/>
              </a:ext>
            </a:extLst>
          </p:cNvPr>
          <p:cNvSpPr/>
          <p:nvPr/>
        </p:nvSpPr>
        <p:spPr>
          <a:xfrm>
            <a:off x="7402286" y="3167743"/>
            <a:ext cx="1077685" cy="478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3776870"/>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69388"/>
            <a:ext cx="7557271"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基于</a:t>
            </a:r>
            <a:r>
              <a:rPr lang="en-US" altLang="zh-CN" sz="2300" dirty="0">
                <a:solidFill>
                  <a:srgbClr val="224982"/>
                </a:solidFill>
                <a:latin typeface="微软雅黑" panose="020B0503020204020204" pitchFamily="34" charset="-122"/>
                <a:ea typeface="微软雅黑" panose="020B0503020204020204" pitchFamily="34" charset="-122"/>
              </a:rPr>
              <a:t>Anchor-Free</a:t>
            </a:r>
            <a:r>
              <a:rPr lang="zh-CN" altLang="en-US" sz="2300" dirty="0">
                <a:solidFill>
                  <a:srgbClr val="224982"/>
                </a:solidFill>
                <a:latin typeface="微软雅黑" panose="020B0503020204020204" pitchFamily="34" charset="-122"/>
                <a:ea typeface="微软雅黑" panose="020B0503020204020204" pitchFamily="34" charset="-122"/>
              </a:rPr>
              <a:t>的多模概率行人轨迹预测模型</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
        <p:nvSpPr>
          <p:cNvPr id="6" name="Rectangle 4">
            <a:extLst>
              <a:ext uri="{FF2B5EF4-FFF2-40B4-BE49-F238E27FC236}">
                <a16:creationId xmlns:a16="http://schemas.microsoft.com/office/drawing/2014/main" id="{1E237F98-575C-495C-B05C-A05D012D3DFC}"/>
              </a:ext>
            </a:extLst>
          </p:cNvPr>
          <p:cNvSpPr>
            <a:spLocks noChangeArrowheads="1"/>
          </p:cNvSpPr>
          <p:nvPr/>
        </p:nvSpPr>
        <p:spPr bwMode="auto">
          <a:xfrm>
            <a:off x="1145664" y="798960"/>
            <a:ext cx="200945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BC201C74-CE9E-4B0E-A9FD-4F4BB7F26EA2}"/>
              </a:ext>
            </a:extLst>
          </p:cNvPr>
          <p:cNvSpPr>
            <a:spLocks noChangeArrowheads="1"/>
          </p:cNvSpPr>
          <p:nvPr/>
        </p:nvSpPr>
        <p:spPr bwMode="auto">
          <a:xfrm>
            <a:off x="1263962" y="982255"/>
            <a:ext cx="214118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71835A1-159F-44A7-B420-D2C0C523E884}"/>
              </a:ext>
            </a:extLst>
          </p:cNvPr>
          <p:cNvPicPr>
            <a:picLocks noChangeAspect="1"/>
          </p:cNvPicPr>
          <p:nvPr/>
        </p:nvPicPr>
        <p:blipFill>
          <a:blip r:embed="rId4"/>
          <a:stretch>
            <a:fillRect/>
          </a:stretch>
        </p:blipFill>
        <p:spPr>
          <a:xfrm>
            <a:off x="1761165" y="1324532"/>
            <a:ext cx="2076450" cy="3781425"/>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68C2944-26BD-40E6-B78C-E2C14E05495D}"/>
                  </a:ext>
                </a:extLst>
              </p:cNvPr>
              <p:cNvSpPr txBox="1"/>
              <p:nvPr/>
            </p:nvSpPr>
            <p:spPr>
              <a:xfrm>
                <a:off x="3914449" y="842824"/>
                <a:ext cx="7482894" cy="2154501"/>
              </a:xfrm>
              <a:prstGeom prst="rect">
                <a:avLst/>
              </a:prstGeom>
              <a:solidFill>
                <a:schemeClr val="bg1"/>
              </a:solidFill>
            </p:spPr>
            <p:txBody>
              <a:bodyPr wrap="square">
                <a:spAutoFit/>
              </a:bodyPr>
              <a:lstStyle/>
              <a:p>
                <a:pPr algn="just">
                  <a:lnSpc>
                    <a:spcPct val="150000"/>
                  </a:lnSpc>
                </a:pPr>
                <a:r>
                  <a:rPr lang="en-US" altLang="zh-CN" sz="1800" b="1" dirty="0" err="1">
                    <a:solidFill>
                      <a:srgbClr val="FF0000"/>
                    </a:solidFill>
                    <a:effectLst/>
                    <a:latin typeface="Times New Roman" panose="02020603050405020304" pitchFamily="18" charset="0"/>
                    <a:ea typeface="宋体" panose="02010600030101010101" pitchFamily="2" charset="-122"/>
                  </a:rPr>
                  <a:t>PedPredictionNET</a:t>
                </a:r>
                <a:r>
                  <a:rPr lang="zh-CN" altLang="zh-CN" sz="1800" dirty="0">
                    <a:effectLst/>
                    <a:latin typeface="Times New Roman" panose="02020603050405020304" pitchFamily="18" charset="0"/>
                    <a:ea typeface="宋体" panose="02010600030101010101" pitchFamily="2" charset="-122"/>
                  </a:rPr>
                  <a:t>模块有两个分支组成</a:t>
                </a:r>
                <a:r>
                  <a:rPr lang="zh-CN" altLang="en-US" sz="1800" dirty="0">
                    <a:effectLst/>
                    <a:latin typeface="Times New Roman" panose="02020603050405020304" pitchFamily="18" charset="0"/>
                    <a:ea typeface="宋体" panose="02010600030101010101" pitchFamily="2" charset="-122"/>
                  </a:rPr>
                  <a:t>：</a:t>
                </a:r>
                <a:r>
                  <a:rPr lang="zh-CN" altLang="zh-CN" sz="1800" b="1" dirty="0">
                    <a:effectLst/>
                    <a:latin typeface="Times New Roman" panose="02020603050405020304" pitchFamily="18" charset="0"/>
                    <a:ea typeface="宋体" panose="02010600030101010101" pitchFamily="2" charset="-122"/>
                  </a:rPr>
                  <a:t>回归分支</a:t>
                </a:r>
                <a:r>
                  <a:rPr lang="zh-CN" altLang="zh-CN" sz="1800" dirty="0">
                    <a:effectLst/>
                    <a:latin typeface="Times New Roman" panose="02020603050405020304" pitchFamily="18" charset="0"/>
                    <a:ea typeface="宋体" panose="02010600030101010101" pitchFamily="2" charset="-122"/>
                  </a:rPr>
                  <a:t>用来预测</a:t>
                </a:r>
                <a:r>
                  <a:rPr lang="en-US" altLang="zh-CN" i="1" dirty="0">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rPr>
                  <a:t>个模式的轨迹；</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用来预测每个模式的置信度。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对于第</a:t>
                </a:r>
                <a:r>
                  <a:rPr lang="en-US" altLang="zh-CN" sz="1800" i="1" dirty="0">
                    <a:effectLst/>
                    <a:latin typeface="Times New Roman" panose="02020603050405020304" pitchFamily="18" charset="0"/>
                    <a:ea typeface="宋体" panose="02010600030101010101" pitchFamily="2" charset="-122"/>
                  </a:rPr>
                  <a:t>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个行人来说，在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中使用</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对交互注意力模块的输出</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𝐶</m:t>
                        </m:r>
                      </m:e>
                      <m:sub>
                        <m:r>
                          <a:rPr lang="en-US" altLang="zh-CN" i="1">
                            <a:latin typeface="Cambria Math" panose="02040503050406030204" pitchFamily="18" charset="0"/>
                            <a:cs typeface="Times New Roman" panose="02020603050405020304" pitchFamily="18" charset="0"/>
                          </a:rPr>
                          <m:t>𝑝</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进行解码，其中交替使用</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残差块和线性层</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，对所要预测的</a:t>
                </a:r>
                <a:r>
                  <a:rPr lang="en-US" altLang="zh-CN" sz="1800" i="1"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条轨迹进行回归计算，模型输出</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双变量高斯分布的五个参数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xmlns="">
          <p:sp>
            <p:nvSpPr>
              <p:cNvPr id="19" name="文本框 18">
                <a:extLst>
                  <a:ext uri="{FF2B5EF4-FFF2-40B4-BE49-F238E27FC236}">
                    <a16:creationId xmlns:a16="http://schemas.microsoft.com/office/drawing/2014/main" id="{B68C2944-26BD-40E6-B78C-E2C14E05495D}"/>
                  </a:ext>
                </a:extLst>
              </p:cNvPr>
              <p:cNvSpPr txBox="1">
                <a:spLocks noRot="1" noChangeAspect="1" noMove="1" noResize="1" noEditPoints="1" noAdjustHandles="1" noChangeArrowheads="1" noChangeShapeType="1" noTextEdit="1"/>
              </p:cNvSpPr>
              <p:nvPr/>
            </p:nvSpPr>
            <p:spPr>
              <a:xfrm>
                <a:off x="3914449" y="842824"/>
                <a:ext cx="7482894" cy="2154501"/>
              </a:xfrm>
              <a:prstGeom prst="rect">
                <a:avLst/>
              </a:prstGeom>
              <a:blipFill>
                <a:blip r:embed="rId5"/>
                <a:stretch>
                  <a:fillRect l="-651" r="-651" b="-2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A2C28BF-3AD8-4667-85A0-9DAAA01B07D6}"/>
                  </a:ext>
                </a:extLst>
              </p:cNvPr>
              <p:cNvSpPr txBox="1"/>
              <p:nvPr/>
            </p:nvSpPr>
            <p:spPr>
              <a:xfrm>
                <a:off x="4738281" y="2989161"/>
                <a:ext cx="5835229" cy="1496179"/>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𝑅𝑒𝑔𝑁𝑒𝑡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𝑟𝑒𝑔</m:t>
                          </m:r>
                        </m:sub>
                      </m:sSub>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,2</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,3</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𝑡</m:t>
                              </m:r>
                            </m:e>
                            <m:sub>
                              <m:r>
                                <a:rPr lang="en-US" altLang="zh-CN" sz="1800" i="1">
                                  <a:effectLst/>
                                  <a:latin typeface="Cambria Math" panose="02040503050406030204" pitchFamily="18" charset="0"/>
                                  <a:ea typeface="宋体" panose="02010600030101010101" pitchFamily="2" charset="-122"/>
                                </a:rPr>
                                <m:t>𝑝𝑟𝑒𝑑</m:t>
                              </m:r>
                            </m:sub>
                          </m:sSub>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∈[0,</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rPr>
                            <m:t>𝒑</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sub>
                                  <m:r>
                                    <a:rPr lang="en-US" altLang="zh-CN" sz="1800" i="1">
                                      <a:effectLst/>
                                      <a:latin typeface="Cambria Math" panose="02040503050406030204" pitchFamily="18" charset="0"/>
                                      <a:ea typeface="宋体" panose="02010600030101010101" pitchFamily="2" charset="-122"/>
                                    </a:rPr>
                                    <m:t>𝑦</m:t>
                                  </m:r>
                                </m:sub>
                                <m:sup>
                                  <m:r>
                                    <a:rPr lang="en-US" altLang="zh-CN" i="1">
                                      <a:latin typeface="Cambria Math" panose="02040503050406030204" pitchFamily="18" charset="0"/>
                                    </a:rPr>
                                    <m:t>𝜇</m:t>
                                  </m:r>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𝜎</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rPr>
                                    <m:t>𝜌</m:t>
                                  </m:r>
                                </m:e>
                                <m:sup>
                                  <m:r>
                                    <a:rPr lang="en-US" altLang="zh-CN" sz="1800" i="1">
                                      <a:effectLst/>
                                      <a:latin typeface="Cambria Math" panose="02040503050406030204" pitchFamily="18" charset="0"/>
                                      <a:ea typeface="宋体" panose="02010600030101010101" pitchFamily="2" charset="-122"/>
                                    </a:rPr>
                                    <m:t>𝑘</m:t>
                                  </m:r>
                                </m:sup>
                              </m:s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9A2C28BF-3AD8-4667-85A0-9DAAA01B07D6}"/>
                  </a:ext>
                </a:extLst>
              </p:cNvPr>
              <p:cNvSpPr txBox="1">
                <a:spLocks noRot="1" noChangeAspect="1" noMove="1" noResize="1" noEditPoints="1" noAdjustHandles="1" noChangeArrowheads="1" noChangeShapeType="1" noTextEdit="1"/>
              </p:cNvSpPr>
              <p:nvPr/>
            </p:nvSpPr>
            <p:spPr>
              <a:xfrm>
                <a:off x="4738281" y="2989161"/>
                <a:ext cx="5835229" cy="14961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72FBF38-DDF5-4617-B0C9-EB028C666396}"/>
                  </a:ext>
                </a:extLst>
              </p:cNvPr>
              <p:cNvSpPr txBox="1"/>
              <p:nvPr/>
            </p:nvSpPr>
            <p:spPr>
              <a:xfrm>
                <a:off x="3837615" y="4285555"/>
                <a:ext cx="7559728" cy="1436996"/>
              </a:xfrm>
              <a:prstGeom prst="rect">
                <a:avLst/>
              </a:prstGeom>
              <a:solidFill>
                <a:schemeClr val="bg1"/>
              </a:solidFill>
            </p:spPr>
            <p:txBody>
              <a:bodyPr wrap="square">
                <a:spAutoFit/>
              </a:bodyPr>
              <a:lstStyle/>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对于</a:t>
                </a:r>
                <a:r>
                  <a:rPr lang="zh-CN" altLang="zh-CN" sz="1800" b="1" dirty="0">
                    <a:effectLst/>
                    <a:latin typeface="Times New Roman" panose="02020603050405020304" pitchFamily="18" charset="0"/>
                    <a:ea typeface="宋体" panose="02010600030101010101" pitchFamily="2" charset="-122"/>
                  </a:rPr>
                  <a:t>分类分支</a:t>
                </a:r>
                <a:r>
                  <a:rPr lang="zh-CN" altLang="zh-CN" sz="1800" dirty="0">
                    <a:effectLst/>
                    <a:latin typeface="Times New Roman" panose="02020603050405020304" pitchFamily="18" charset="0"/>
                    <a:ea typeface="宋体" panose="02010600030101010101" pitchFamily="2" charset="-122"/>
                  </a:rPr>
                  <a:t>，将回归分支的</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oMath>
                </a14:m>
                <a:r>
                  <a:rPr lang="zh-CN" altLang="zh-CN" sz="1800" dirty="0">
                    <a:effectLst/>
                    <a:latin typeface="Times New Roman" panose="02020603050405020304" pitchFamily="18" charset="0"/>
                    <a:ea typeface="宋体" panose="02010600030101010101" pitchFamily="2" charset="-122"/>
                  </a:rPr>
                  <a:t>的均值以及交互注意力模块的输出作为分类分支的输入，经过</a:t>
                </a:r>
                <a:r>
                  <a:rPr lang="en-US" altLang="zh-CN" sz="1800" dirty="0">
                    <a:effectLst/>
                    <a:latin typeface="Times New Roman" panose="02020603050405020304" pitchFamily="18" charset="0"/>
                    <a:ea typeface="宋体" panose="02010600030101010101" pitchFamily="2" charset="-122"/>
                  </a:rPr>
                  <a:t>MLP</a:t>
                </a:r>
                <a:r>
                  <a:rPr lang="zh-CN" altLang="zh-CN" sz="1800" dirty="0">
                    <a:effectLst/>
                    <a:latin typeface="Times New Roman" panose="02020603050405020304" pitchFamily="18" charset="0"/>
                    <a:ea typeface="宋体" panose="02010600030101010101" pitchFamily="2" charset="-122"/>
                  </a:rPr>
                  <a:t>和残差块，</a:t>
                </a:r>
                <a:r>
                  <a:rPr lang="en-US" altLang="zh-CN" sz="1800" dirty="0" err="1">
                    <a:effectLst/>
                    <a:latin typeface="Times New Roman" panose="02020603050405020304" pitchFamily="18" charset="0"/>
                    <a:ea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rPr>
                  <a:t>激活函数，输出每一个分支的</a:t>
                </a:r>
                <a:r>
                  <a:rPr lang="zh-CN" altLang="zh-CN" sz="1800" b="1" dirty="0">
                    <a:effectLst/>
                    <a:latin typeface="Times New Roman" panose="02020603050405020304" pitchFamily="18" charset="0"/>
                    <a:ea typeface="宋体" panose="02010600030101010101" pitchFamily="2" charset="-122"/>
                  </a:rPr>
                  <a:t>置信度</a:t>
                </a:r>
                <a:r>
                  <a:rPr lang="zh-CN" altLang="zh-CN" sz="1800" dirty="0">
                    <a:effectLst/>
                    <a:latin typeface="Times New Roman" panose="02020603050405020304" pitchFamily="18" charset="0"/>
                    <a:ea typeface="宋体" panose="02010600030101010101" pitchFamily="2" charset="-122"/>
                  </a:rPr>
                  <a:t>。</a:t>
                </a:r>
              </a:p>
            </p:txBody>
          </p:sp>
        </mc:Choice>
        <mc:Fallback xmlns="">
          <p:sp>
            <p:nvSpPr>
              <p:cNvPr id="23" name="文本框 22">
                <a:extLst>
                  <a:ext uri="{FF2B5EF4-FFF2-40B4-BE49-F238E27FC236}">
                    <a16:creationId xmlns:a16="http://schemas.microsoft.com/office/drawing/2014/main" id="{372FBF38-DDF5-4617-B0C9-EB028C666396}"/>
                  </a:ext>
                </a:extLst>
              </p:cNvPr>
              <p:cNvSpPr txBox="1">
                <a:spLocks noRot="1" noChangeAspect="1" noMove="1" noResize="1" noEditPoints="1" noAdjustHandles="1" noChangeArrowheads="1" noChangeShapeType="1" noTextEdit="1"/>
              </p:cNvSpPr>
              <p:nvPr/>
            </p:nvSpPr>
            <p:spPr>
              <a:xfrm>
                <a:off x="3837615" y="4285555"/>
                <a:ext cx="7559728" cy="1436996"/>
              </a:xfrm>
              <a:prstGeom prst="rect">
                <a:avLst/>
              </a:prstGeom>
              <a:blipFill>
                <a:blip r:embed="rId7"/>
                <a:stretch>
                  <a:fillRect l="-726" r="-645" b="-4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D66B292-4F19-48F4-85C1-3B0FC349CD20}"/>
                  </a:ext>
                </a:extLst>
              </p:cNvPr>
              <p:cNvSpPr txBox="1"/>
              <p:nvPr/>
            </p:nvSpPr>
            <p:spPr>
              <a:xfrm>
                <a:off x="5371508" y="5689893"/>
                <a:ext cx="4491942" cy="955005"/>
              </a:xfrm>
              <a:prstGeom prst="rect">
                <a:avLst/>
              </a:prstGeom>
              <a:noFill/>
            </p:spPr>
            <p:txBody>
              <a:bodyPr wrap="square">
                <a:spAutoFit/>
              </a:bodyPr>
              <a:lstStyle/>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𝐶𝑙𝑠𝑁𝑒𝑡</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𝐶</m:t>
                              </m:r>
                            </m:e>
                            <m:sub>
                              <m:r>
                                <a:rPr lang="en-US" altLang="zh-CN" sz="1800" i="1">
                                  <a:effectLst/>
                                  <a:latin typeface="Cambria Math" panose="02040503050406030204" pitchFamily="18" charset="0"/>
                                  <a:ea typeface="宋体" panose="02010600030101010101" pitchFamily="2" charset="-122"/>
                                </a:rPr>
                                <m:t>𝑝</m:t>
                              </m:r>
                            </m:sub>
                          </m:sSub>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𝑖</m:t>
                              </m:r>
                            </m:e>
                          </m:d>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𝑥</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𝜇</m:t>
                                      </m:r>
                                    </m:e>
                                    <m:sub>
                                      <m:r>
                                        <a:rPr lang="en-US" altLang="zh-CN" sz="1800" i="1">
                                          <a:effectLst/>
                                          <a:latin typeface="Cambria Math" panose="02040503050406030204" pitchFamily="18" charset="0"/>
                                          <a:ea typeface="宋体" panose="02010600030101010101" pitchFamily="2" charset="-122"/>
                                        </a:rPr>
                                        <m:t>𝑦</m:t>
                                      </m:r>
                                    </m:sub>
                                    <m:sup>
                                      <m:r>
                                        <a:rPr lang="en-US" altLang="zh-CN" sz="1800" i="1">
                                          <a:effectLst/>
                                          <a:latin typeface="Cambria Math" panose="02040503050406030204" pitchFamily="18" charset="0"/>
                                          <a:ea typeface="宋体" panose="02010600030101010101" pitchFamily="2" charset="-122"/>
                                        </a:rPr>
                                        <m:t>𝑘</m:t>
                                      </m:r>
                                    </m:sup>
                                  </m:sSubSup>
                                </m:e>
                              </m:d>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Sub>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𝑊</m:t>
                          </m:r>
                        </m:e>
                        <m:sub>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oMath>
                  </m:oMathPara>
                </a14:m>
                <a:endParaRPr lang="zh-CN" altLang="zh-CN" sz="1800" dirty="0">
                  <a:effectLst/>
                  <a:latin typeface="Times New Roman" panose="02020603050405020304" pitchFamily="18" charset="0"/>
                  <a:ea typeface="宋体" panose="02010600030101010101" pitchFamily="2" charset="-122"/>
                </a:endParaRPr>
              </a:p>
              <a:p>
                <a:pPr indent="304800" algn="just">
                  <a:lnSpc>
                    <a:spcPct val="125000"/>
                  </a:lnSpc>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𝑂</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𝑐𝑙𝑠</m:t>
                          </m:r>
                        </m:sub>
                      </m:sSub>
                      <m:r>
                        <a:rPr lang="en-US" altLang="zh-CN" sz="1800" i="1">
                          <a:effectLst/>
                          <a:latin typeface="Cambria Math" panose="02040503050406030204" pitchFamily="18" charset="0"/>
                          <a:ea typeface="宋体" panose="02010600030101010101" pitchFamily="2" charset="-122"/>
                        </a:rPr>
                        <m:t>=</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,0</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,1</m:t>
                              </m:r>
                            </m:sub>
                          </m:sSub>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rPr>
                                <m:t>𝑐</m:t>
                              </m:r>
                            </m:e>
                            <m:sub>
                              <m:r>
                                <a:rPr lang="en-US" altLang="zh-CN" sz="1800" i="1">
                                  <a:effectLst/>
                                  <a:latin typeface="Cambria Math" panose="02040503050406030204" pitchFamily="18" charset="0"/>
                                  <a:ea typeface="宋体" panose="02010600030101010101" pitchFamily="2" charset="-122"/>
                                </a:rPr>
                                <m:t>𝑚</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𝐾</m:t>
                              </m:r>
                              <m:r>
                                <a:rPr lang="en-US" altLang="zh-CN" sz="1800" i="1">
                                  <a:effectLst/>
                                  <a:latin typeface="Cambria Math" panose="02040503050406030204" pitchFamily="18" charset="0"/>
                                  <a:ea typeface="宋体" panose="02010600030101010101" pitchFamily="2" charset="-122"/>
                                </a:rPr>
                                <m:t>−1</m:t>
                              </m:r>
                            </m:sub>
                          </m:sSub>
                        </m:e>
                      </m:d>
                    </m:oMath>
                  </m:oMathPara>
                </a14:m>
                <a:endParaRPr lang="zh-CN" altLang="zh-CN" sz="1800" dirty="0">
                  <a:effectLst/>
                  <a:latin typeface="Times New Roman" panose="02020603050405020304" pitchFamily="18" charset="0"/>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FD66B292-4F19-48F4-85C1-3B0FC349CD20}"/>
                  </a:ext>
                </a:extLst>
              </p:cNvPr>
              <p:cNvSpPr txBox="1">
                <a:spLocks noRot="1" noChangeAspect="1" noMove="1" noResize="1" noEditPoints="1" noAdjustHandles="1" noChangeArrowheads="1" noChangeShapeType="1" noTextEdit="1"/>
              </p:cNvSpPr>
              <p:nvPr/>
            </p:nvSpPr>
            <p:spPr>
              <a:xfrm>
                <a:off x="5371508" y="5689893"/>
                <a:ext cx="4491942" cy="955005"/>
              </a:xfrm>
              <a:prstGeom prst="rect">
                <a:avLst/>
              </a:prstGeom>
              <a:blipFill>
                <a:blip r:embed="rId8"/>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E8D6BC9-36AA-4782-A5BA-4A8141607F23}"/>
              </a:ext>
            </a:extLst>
          </p:cNvPr>
          <p:cNvPicPr>
            <a:picLocks noChangeAspect="1"/>
          </p:cNvPicPr>
          <p:nvPr/>
        </p:nvPicPr>
        <p:blipFill>
          <a:blip r:embed="rId9"/>
          <a:stretch>
            <a:fillRect/>
          </a:stretch>
        </p:blipFill>
        <p:spPr>
          <a:xfrm>
            <a:off x="1145664" y="2989161"/>
            <a:ext cx="701101" cy="377985"/>
          </a:xfrm>
          <a:prstGeom prst="rect">
            <a:avLst/>
          </a:prstGeom>
        </p:spPr>
      </p:pic>
      <p:sp>
        <p:nvSpPr>
          <p:cNvPr id="8" name="矩形 7">
            <a:extLst>
              <a:ext uri="{FF2B5EF4-FFF2-40B4-BE49-F238E27FC236}">
                <a16:creationId xmlns:a16="http://schemas.microsoft.com/office/drawing/2014/main" id="{94CC52FB-FDA8-48CF-84D0-E23CC2A56DAB}"/>
              </a:ext>
            </a:extLst>
          </p:cNvPr>
          <p:cNvSpPr/>
          <p:nvPr/>
        </p:nvSpPr>
        <p:spPr>
          <a:xfrm>
            <a:off x="1846766" y="3080657"/>
            <a:ext cx="1832606" cy="1284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1430297"/>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4617488" cy="459690"/>
            <a:chOff x="4315150" y="953426"/>
            <a:chExt cx="3857250" cy="540057"/>
          </a:xfrm>
        </p:grpSpPr>
        <p:sp>
          <p:nvSpPr>
            <p:cNvPr id="61" name="矩形 60"/>
            <p:cNvSpPr/>
            <p:nvPr/>
          </p:nvSpPr>
          <p:spPr>
            <a:xfrm>
              <a:off x="4740528" y="1058695"/>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4617488" cy="459690"/>
            <a:chOff x="4315150" y="953426"/>
            <a:chExt cx="4617488" cy="540057"/>
          </a:xfrm>
        </p:grpSpPr>
        <p:sp>
          <p:nvSpPr>
            <p:cNvPr id="40" name="矩形 39"/>
            <p:cNvSpPr/>
            <p:nvPr/>
          </p:nvSpPr>
          <p:spPr>
            <a:xfrm>
              <a:off x="4740528" y="1036090"/>
              <a:ext cx="305615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交通场景轨迹预测问题建模</a:t>
              </a:r>
            </a:p>
          </p:txBody>
        </p:sp>
        <p:sp>
          <p:nvSpPr>
            <p:cNvPr id="42" name="平行四边形 41"/>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4617488" cy="459690"/>
            <a:chOff x="4315149" y="953426"/>
            <a:chExt cx="4617489" cy="540057"/>
          </a:xfrm>
        </p:grpSpPr>
        <p:sp>
          <p:nvSpPr>
            <p:cNvPr id="59" name="矩形 58"/>
            <p:cNvSpPr/>
            <p:nvPr/>
          </p:nvSpPr>
          <p:spPr>
            <a:xfrm>
              <a:off x="4740528" y="1036090"/>
              <a:ext cx="4114052"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机动车、非机动车与行人轨迹预测模型</a:t>
              </a:r>
            </a:p>
          </p:txBody>
        </p:sp>
        <p:sp>
          <p:nvSpPr>
            <p:cNvPr id="72" name="平行四边形 71"/>
            <p:cNvSpPr/>
            <p:nvPr/>
          </p:nvSpPr>
          <p:spPr>
            <a:xfrm>
              <a:off x="4315149" y="953426"/>
              <a:ext cx="4617489"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4617488" cy="459690"/>
            <a:chOff x="4315150" y="953426"/>
            <a:chExt cx="4617488" cy="540057"/>
          </a:xfrm>
        </p:grpSpPr>
        <p:sp>
          <p:nvSpPr>
            <p:cNvPr id="77" name="矩形 76"/>
            <p:cNvSpPr/>
            <p:nvPr/>
          </p:nvSpPr>
          <p:spPr>
            <a:xfrm>
              <a:off x="4740528" y="1036090"/>
              <a:ext cx="3645701"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多任务多模概率轨迹预测模型</a:t>
              </a:r>
            </a:p>
          </p:txBody>
        </p:sp>
        <p:sp>
          <p:nvSpPr>
            <p:cNvPr id="79" name="平行四边形 78"/>
            <p:cNvSpPr/>
            <p:nvPr/>
          </p:nvSpPr>
          <p:spPr>
            <a:xfrm>
              <a:off x="4315150" y="953426"/>
              <a:ext cx="4617488"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4617488"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pic>
        <p:nvPicPr>
          <p:cNvPr id="48" name="图片 47">
            <a:extLst>
              <a:ext uri="{FF2B5EF4-FFF2-40B4-BE49-F238E27FC236}">
                <a16:creationId xmlns:a16="http://schemas.microsoft.com/office/drawing/2014/main" id="{CB4854B7-E5E9-4031-9FE7-7014941D5CA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9285" y="98961"/>
            <a:ext cx="954306" cy="956944"/>
          </a:xfrm>
          <a:prstGeom prst="rect">
            <a:avLst/>
          </a:prstGeom>
        </p:spPr>
      </p:pic>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3D52824C-6202-4080-B6CF-E7943DCC20EE}"/>
              </a:ext>
            </a:extLst>
          </p:cNvPr>
          <p:cNvSpPr txBox="1"/>
          <p:nvPr/>
        </p:nvSpPr>
        <p:spPr>
          <a:xfrm>
            <a:off x="418308" y="924890"/>
            <a:ext cx="987116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机动车与非机动车模型损失函数设计</a:t>
            </a:r>
          </a:p>
        </p:txBody>
      </p:sp>
      <p:sp>
        <p:nvSpPr>
          <p:cNvPr id="24" name="文本框 23">
            <a:extLst>
              <a:ext uri="{FF2B5EF4-FFF2-40B4-BE49-F238E27FC236}">
                <a16:creationId xmlns:a16="http://schemas.microsoft.com/office/drawing/2014/main" id="{D9ECF154-C7FE-491C-B58E-B99BCFDB4B37}"/>
              </a:ext>
            </a:extLst>
          </p:cNvPr>
          <p:cNvSpPr txBox="1"/>
          <p:nvPr/>
        </p:nvSpPr>
        <p:spPr>
          <a:xfrm>
            <a:off x="756373" y="1345869"/>
            <a:ext cx="684698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机动车与非机动车模型使用的损失函数通过</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负对数似然函数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构造</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A4F6AE0-FC30-4A73-A341-11A05C8A96A2}"/>
                  </a:ext>
                </a:extLst>
              </p:cNvPr>
              <p:cNvSpPr txBox="1"/>
              <p:nvPr/>
            </p:nvSpPr>
            <p:spPr>
              <a:xfrm>
                <a:off x="806593" y="1743772"/>
                <a:ext cx="7974690" cy="248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𝐿</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𝑋</m:t>
                                  </m:r>
                                </m:e>
                              </m:d>
                            </m:e>
                          </m:d>
                        </m:e>
                      </m:func>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e>
                            <m:e>
                              <m:r>
                                <a:rPr lang="zh-CN" altLang="en-US" b="0" i="1">
                                  <a:latin typeface="Cambria Math" panose="02040503050406030204" pitchFamily="18" charset="0"/>
                                </a:rPr>
                                <m:t>𝑥</m:t>
                              </m:r>
                            </m:e>
                          </m:d>
                          <m:nary>
                            <m:naryPr>
                              <m:chr m:val="∏"/>
                              <m:limLoc m:val="subSup"/>
                              <m:ctrlPr>
                                <a:rPr lang="zh-CN" altLang="en-US" b="0" i="1">
                                  <a:latin typeface="Cambria Math" panose="02040503050406030204" pitchFamily="18" charset="0"/>
                                </a:rPr>
                              </m:ctrlPr>
                            </m:naryPr>
                            <m:sub>
                              <m:r>
                                <a:rPr lang="zh-CN" altLang="en-US" b="0" i="1">
                                  <a:latin typeface="Cambria Math" panose="02040503050406030204" pitchFamily="18" charset="0"/>
                                </a:rPr>
                                <m:t>𝑡</m:t>
                              </m:r>
                              <m:r>
                                <a:rPr lang="zh-CN" altLang="en-US" b="0" i="0">
                                  <a:latin typeface="Cambria Math" panose="02040503050406030204" pitchFamily="18" charset="0"/>
                                </a:rPr>
                                <m:t>=1</m:t>
                              </m:r>
                            </m:sub>
                            <m:sup>
                              <m:r>
                                <a:rPr lang="zh-CN" altLang="en-US" b="0" i="1">
                                  <a:latin typeface="Cambria Math" panose="02040503050406030204" pitchFamily="18" charset="0"/>
                                </a:rPr>
                                <m:t>𝑇</m:t>
                              </m:r>
                            </m:sup>
                            <m:e>
                              <m:r>
                                <a:rPr lang="zh-CN" altLang="en-US" b="0" i="1">
                                  <a:latin typeface="Cambria Math" panose="02040503050406030204" pitchFamily="18" charset="0"/>
                                </a:rPr>
                                <m:t>𝜑</m:t>
                              </m:r>
                              <m:d>
                                <m:dPr>
                                  <m:ctrlPr>
                                    <a:rPr lang="zh-CN" altLang="en-US" b="0" i="1">
                                      <a:solidFill>
                                        <a:srgbClr val="836967"/>
                                      </a:solidFill>
                                      <a:latin typeface="Cambria Math" panose="02040503050406030204" pitchFamily="18" charset="0"/>
                                    </a:rPr>
                                  </m:ctrlPr>
                                </m:dPr>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𝑠</m:t>
                                      </m:r>
                                    </m:e>
                                    <m:sub>
                                      <m:r>
                                        <a:rPr lang="zh-CN" altLang="en-US" b="0" i="1">
                                          <a:latin typeface="Cambria Math" panose="02040503050406030204" pitchFamily="18" charset="0"/>
                                        </a:rPr>
                                        <m:t>𝑡</m:t>
                                      </m:r>
                                    </m:sub>
                                    <m:sup>
                                      <m:r>
                                        <a:rPr lang="zh-CN" altLang="en-US" b="0" i="1">
                                          <a:latin typeface="Cambria Math" panose="02040503050406030204" pitchFamily="18" charset="0"/>
                                        </a:rPr>
                                        <m:t>𝑘</m:t>
                                      </m:r>
                                    </m:sup>
                                  </m:sSubSup>
                                </m:e>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𝒂</m:t>
                                      </m:r>
                                    </m:e>
                                    <m:sup>
                                      <m:r>
                                        <a:rPr lang="zh-CN" altLang="en-US" b="0" i="1">
                                          <a:latin typeface="Cambria Math" panose="02040503050406030204" pitchFamily="18" charset="0"/>
                                        </a:rPr>
                                        <m:t>𝑘</m:t>
                                      </m:r>
                                    </m:sup>
                                  </m:sSup>
                                  <m:r>
                                    <a:rPr lang="zh-CN" altLang="en-US" b="0" i="0">
                                      <a:latin typeface="Cambria Math" panose="02040503050406030204" pitchFamily="18" charset="0"/>
                                    </a:rPr>
                                    <m:t>,</m:t>
                                  </m:r>
                                  <m:r>
                                    <a:rPr lang="zh-CN" altLang="en-US" b="1" i="1">
                                      <a:latin typeface="Cambria Math" panose="02040503050406030204" pitchFamily="18" charset="0"/>
                                    </a:rPr>
                                    <m:t>𝒙</m:t>
                                  </m:r>
                                </m:e>
                              </m:d>
                            </m:e>
                          </m:nary>
                          <m:r>
                            <a:rPr lang="zh-CN" altLang="en-US" b="0" i="0">
                              <a:latin typeface="Cambria Math" panose="02040503050406030204" pitchFamily="18" charset="0"/>
                            </a:rPr>
                            <m:t> </m:t>
                          </m:r>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m:rPr>
                                      <m:sty m:val="p"/>
                                    </m:rPr>
                                    <a:rPr lang="en-US" altLang="zh-CN">
                                      <a:latin typeface="Cambria Math" panose="02040503050406030204" pitchFamily="18" charset="0"/>
                                      <a:cs typeface="Times New Roman" panose="02020603050405020304" pitchFamily="18" charset="0"/>
                                    </a:rPr>
                                    <m:t>log</m:t>
                                  </m:r>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i="0">
                              <a:latin typeface="Cambria Math" panose="02040503050406030204" pitchFamily="18" charset="0"/>
                              <a:ea typeface="宋体" panose="02010600030101010101" pitchFamily="2" charset="-122"/>
                              <a:cs typeface="Times New Roman" panose="02020603050405020304" pitchFamily="18" charset="0"/>
                            </a:rPr>
                            <m:t>arg</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e>
                        <m: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acc>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d>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EA4F6AE0-FC30-4A73-A341-11A05C8A96A2}"/>
                  </a:ext>
                </a:extLst>
              </p:cNvPr>
              <p:cNvSpPr txBox="1">
                <a:spLocks noRot="1" noChangeAspect="1" noMove="1" noResize="1" noEditPoints="1" noAdjustHandles="1" noChangeArrowheads="1" noChangeShapeType="1" noTextEdit="1"/>
              </p:cNvSpPr>
              <p:nvPr/>
            </p:nvSpPr>
            <p:spPr>
              <a:xfrm>
                <a:off x="806593" y="1743772"/>
                <a:ext cx="7974690" cy="2488502"/>
              </a:xfrm>
              <a:prstGeom prst="rect">
                <a:avLst/>
              </a:prstGeom>
              <a:blipFill>
                <a:blip r:embed="rId3"/>
                <a:stretch>
                  <a:fillRect/>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C3BFFB34-6789-C645-9FAC-CB4A743DFEEE}"/>
              </a:ext>
            </a:extLst>
          </p:cNvPr>
          <p:cNvPicPr/>
          <p:nvPr/>
        </p:nvPicPr>
        <p:blipFill>
          <a:blip r:embed="rId4"/>
          <a:stretch>
            <a:fillRect/>
          </a:stretch>
        </p:blipFill>
        <p:spPr>
          <a:xfrm>
            <a:off x="8681293" y="1401901"/>
            <a:ext cx="3360144" cy="4480636"/>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DFA8831-27D8-4B1C-B313-EF7DCF654CCD}"/>
                  </a:ext>
                </a:extLst>
              </p:cNvPr>
              <p:cNvSpPr txBox="1"/>
              <p:nvPr/>
            </p:nvSpPr>
            <p:spPr>
              <a:xfrm>
                <a:off x="722353" y="4132103"/>
                <a:ext cx="7733782" cy="875881"/>
              </a:xfrm>
              <a:prstGeom prst="rect">
                <a:avLst/>
              </a:prstGeom>
              <a:noFill/>
            </p:spPr>
            <p:txBody>
              <a:bodyPr wrap="square">
                <a:spAutoFit/>
              </a:bodyPr>
              <a:lstStyle/>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在机动车的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函数中引入</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进行机动车损失函数的改进和优化，即使用</a:t>
                </a:r>
                <a:r>
                  <a:rPr lang="en-US" altLang="zh-CN" sz="1800" dirty="0">
                    <a:effectLst/>
                    <a:latin typeface="Times New Roman" panose="02020603050405020304" pitchFamily="18" charset="0"/>
                    <a:ea typeface="宋体" panose="02010600030101010101" pitchFamily="2" charset="-122"/>
                  </a:rPr>
                  <a:t>Focal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对速度低于</a:t>
                </a:r>
                <a:r>
                  <a:rPr lang="en-US" altLang="zh-CN" sz="1800" dirty="0">
                    <a:effectLst/>
                    <a:latin typeface="Times New Roman" panose="02020603050405020304" pitchFamily="18" charset="0"/>
                    <a:ea typeface="宋体" panose="02010600030101010101" pitchFamily="2" charset="-122"/>
                  </a:rPr>
                  <a:t>5m/s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的损失函数，引入</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变量。</a:t>
                </a:r>
                <a:endParaRPr lang="zh-CN" altLang="en-US" dirty="0"/>
              </a:p>
            </p:txBody>
          </p:sp>
        </mc:Choice>
        <mc:Fallback xmlns="">
          <p:sp>
            <p:nvSpPr>
              <p:cNvPr id="28" name="文本框 27">
                <a:extLst>
                  <a:ext uri="{FF2B5EF4-FFF2-40B4-BE49-F238E27FC236}">
                    <a16:creationId xmlns:a16="http://schemas.microsoft.com/office/drawing/2014/main" id="{EDFA8831-27D8-4B1C-B313-EF7DCF654CCD}"/>
                  </a:ext>
                </a:extLst>
              </p:cNvPr>
              <p:cNvSpPr txBox="1">
                <a:spLocks noRot="1" noChangeAspect="1" noMove="1" noResize="1" noEditPoints="1" noAdjustHandles="1" noChangeArrowheads="1" noChangeShapeType="1" noTextEdit="1"/>
              </p:cNvSpPr>
              <p:nvPr/>
            </p:nvSpPr>
            <p:spPr>
              <a:xfrm>
                <a:off x="722353" y="4132103"/>
                <a:ext cx="7733782" cy="875881"/>
              </a:xfrm>
              <a:prstGeom prst="rect">
                <a:avLst/>
              </a:prstGeom>
              <a:blipFill>
                <a:blip r:embed="rId5"/>
                <a:stretch>
                  <a:fillRect l="-630"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3A661C1-45AE-417A-969C-846D6085E06D}"/>
                  </a:ext>
                </a:extLst>
              </p:cNvPr>
              <p:cNvSpPr txBox="1"/>
              <p:nvPr/>
            </p:nvSpPr>
            <p:spPr>
              <a:xfrm>
                <a:off x="1145665" y="5070785"/>
                <a:ext cx="609783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𝑣</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e>
                                <m:sup>
                                  <m:r>
                                    <a:rPr lang="zh-CN" altLang="en-US" i="1">
                                      <a:latin typeface="Cambria Math" panose="02040503050406030204" pitchFamily="18" charset="0"/>
                                    </a:rPr>
                                    <m:t>𝜆</m:t>
                                  </m:r>
                                </m:sup>
                              </m:sSup>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&lt;5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𝑐</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𝜃</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≥5</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𝑚</m:t>
                                  </m:r>
                                </m:num>
                                <m:den>
                                  <m:r>
                                    <a:rPr lang="zh-CN" altLang="en-US" i="1">
                                      <a:latin typeface="Cambria Math" panose="02040503050406030204" pitchFamily="18" charset="0"/>
                                    </a:rPr>
                                    <m:t>𝑠</m:t>
                                  </m:r>
                                </m:den>
                              </m:f>
                            </m:e>
                          </m:eqArr>
                        </m:e>
                      </m:d>
                    </m:oMath>
                  </m:oMathPara>
                </a14:m>
                <a:endParaRPr lang="zh-CN" altLang="en-US" dirty="0"/>
              </a:p>
            </p:txBody>
          </p:sp>
        </mc:Choice>
        <mc:Fallback xmlns="">
          <p:sp>
            <p:nvSpPr>
              <p:cNvPr id="30" name="文本框 29">
                <a:extLst>
                  <a:ext uri="{FF2B5EF4-FFF2-40B4-BE49-F238E27FC236}">
                    <a16:creationId xmlns:a16="http://schemas.microsoft.com/office/drawing/2014/main" id="{E3A661C1-45AE-417A-969C-846D6085E06D}"/>
                  </a:ext>
                </a:extLst>
              </p:cNvPr>
              <p:cNvSpPr txBox="1">
                <a:spLocks noRot="1" noChangeAspect="1" noMove="1" noResize="1" noEditPoints="1" noAdjustHandles="1" noChangeArrowheads="1" noChangeShapeType="1" noTextEdit="1"/>
              </p:cNvSpPr>
              <p:nvPr/>
            </p:nvSpPr>
            <p:spPr>
              <a:xfrm>
                <a:off x="1145665" y="5070785"/>
                <a:ext cx="6097836" cy="811761"/>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BB23F3F-42A4-4363-949B-AC050500A36B}"/>
              </a:ext>
            </a:extLst>
          </p:cNvPr>
          <p:cNvSpPr/>
          <p:nvPr/>
        </p:nvSpPr>
        <p:spPr>
          <a:xfrm>
            <a:off x="4040047" y="3130551"/>
            <a:ext cx="1477884" cy="469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DF3C1CB-E567-4424-BEE3-63E30864DEDE}"/>
              </a:ext>
            </a:extLst>
          </p:cNvPr>
          <p:cNvSpPr/>
          <p:nvPr/>
        </p:nvSpPr>
        <p:spPr>
          <a:xfrm>
            <a:off x="6180083" y="3117903"/>
            <a:ext cx="2350647" cy="46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8F78331-3E07-4824-AB18-5FBF8BA9F14C}"/>
              </a:ext>
            </a:extLst>
          </p:cNvPr>
          <p:cNvSpPr txBox="1"/>
          <p:nvPr/>
        </p:nvSpPr>
        <p:spPr>
          <a:xfrm>
            <a:off x="9341861" y="5933110"/>
            <a:ext cx="2039007" cy="369332"/>
          </a:xfrm>
          <a:prstGeom prst="rect">
            <a:avLst/>
          </a:prstGeom>
          <a:noFill/>
        </p:spPr>
        <p:txBody>
          <a:bodyPr wrap="square" rtlCol="0">
            <a:spAutoFit/>
          </a:bodyPr>
          <a:lstStyle/>
          <a:p>
            <a:r>
              <a:rPr lang="zh-CN" altLang="en-US" dirty="0"/>
              <a:t>误差与速度关系图</a:t>
            </a:r>
          </a:p>
        </p:txBody>
      </p:sp>
    </p:spTree>
    <p:extLst>
      <p:ext uri="{BB962C8B-B14F-4D97-AF65-F5344CB8AC3E}">
        <p14:creationId xmlns:p14="http://schemas.microsoft.com/office/powerpoint/2010/main" val="3511625741"/>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8876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机动车、非机动车与行人模型损失函数设计</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D52824C-6202-4080-B6CF-E7943DCC20EE}"/>
                  </a:ext>
                </a:extLst>
              </p:cNvPr>
              <p:cNvSpPr txBox="1"/>
              <p:nvPr/>
            </p:nvSpPr>
            <p:spPr>
              <a:xfrm>
                <a:off x="418308" y="927100"/>
                <a:ext cx="11101030" cy="225138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t>行人损失函数设计</a:t>
                </a:r>
                <a:endParaRPr lang="en-US" altLang="zh-CN" sz="2000" b="1" dirty="0"/>
              </a:p>
              <a:p>
                <a:pPr>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使用两个不同的网络结构分支对行人的行为进行预测，即</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分类分支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回归分支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行人轨迹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没有具体的</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类别的限制，模型训练过程中很容易出现</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模式崩溃</a:t>
                </a: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（模式坍缩）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的问题，即训练出的多模轨迹仍是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平均化的单一轨迹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，所谓的多模预测也由于模式崩溃变得毫无意义，为了解决这一问题，设计了分类和回归联合损失函数</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p>
            </p:txBody>
          </p:sp>
        </mc:Choice>
        <mc:Fallback xmlns="">
          <p:sp>
            <p:nvSpPr>
              <p:cNvPr id="2" name="文本框 1">
                <a:extLst>
                  <a:ext uri="{FF2B5EF4-FFF2-40B4-BE49-F238E27FC236}">
                    <a16:creationId xmlns:a16="http://schemas.microsoft.com/office/drawing/2014/main" id="{3D52824C-6202-4080-B6CF-E7943DCC20EE}"/>
                  </a:ext>
                </a:extLst>
              </p:cNvPr>
              <p:cNvSpPr txBox="1">
                <a:spLocks noRot="1" noChangeAspect="1" noMove="1" noResize="1" noEditPoints="1" noAdjustHandles="1" noChangeArrowheads="1" noChangeShapeType="1" noTextEdit="1"/>
              </p:cNvSpPr>
              <p:nvPr/>
            </p:nvSpPr>
            <p:spPr>
              <a:xfrm>
                <a:off x="418308" y="927100"/>
                <a:ext cx="11101030" cy="2251386"/>
              </a:xfrm>
              <a:prstGeom prst="rect">
                <a:avLst/>
              </a:prstGeom>
              <a:blipFill>
                <a:blip r:embed="rId3"/>
                <a:stretch>
                  <a:fillRect l="-494" b="-1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AD710B3-853B-4C57-BB07-199868122359}"/>
                  </a:ext>
                </a:extLst>
              </p:cNvPr>
              <p:cNvSpPr txBox="1"/>
              <p:nvPr/>
            </p:nvSpPr>
            <p:spPr>
              <a:xfrm>
                <a:off x="3018053" y="3027483"/>
                <a:ext cx="6097836" cy="3527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a:latin typeface="Cambria Math" panose="02040503050406030204" pitchFamily="18" charset="0"/>
                            </a:rPr>
                            <m:t>ℒ</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𝑐𝑙𝑠</m:t>
                          </m:r>
                        </m:sub>
                      </m:sSub>
                      <m:r>
                        <a:rPr lang="zh-CN" altLang="en-US" i="0">
                          <a:latin typeface="Cambria Math" panose="02040503050406030204" pitchFamily="18" charset="0"/>
                        </a:rPr>
                        <m:t>+</m:t>
                      </m:r>
                      <m:r>
                        <a:rPr lang="zh-CN" altLang="en-US" i="1">
                          <a:latin typeface="Cambria Math" panose="02040503050406030204" pitchFamily="18" charset="0"/>
                        </a:rPr>
                        <m:t>𝛼</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ℒ</m:t>
                          </m:r>
                        </m:e>
                        <m:sub>
                          <m:r>
                            <a:rPr lang="zh-CN" altLang="en-US" i="1">
                              <a:latin typeface="Cambria Math" panose="02040503050406030204" pitchFamily="18" charset="0"/>
                            </a:rPr>
                            <m:t>𝑟𝑒𝑔</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𝑐𝑙𝑠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等线" panose="02010600030101010101" pitchFamily="2"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e>
                          </m:d>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up/>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acc>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𝑀𝑇</m:t>
                          </m:r>
                        </m:den>
                      </m:f>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nary>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𝑟𝑒𝑔</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𝑖𝑓</m:t>
                              </m:r>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&lt;1,</m:t>
                              </m:r>
                            </m:e>
                            <m:e>
                              <m:d>
                                <m:dPr>
                                  <m:begChr m:val="|"/>
                                  <m:endChr m:val="|"/>
                                  <m:ctrlPr>
                                    <a:rPr lang="zh-CN" altLang="zh-CN" i="1">
                                      <a:effectLst/>
                                      <a:latin typeface="Cambria Math" panose="02040503050406030204" pitchFamily="18" charset="0"/>
                                      <a:ea typeface="Cambria Math" panose="02040503050406030204" pitchFamily="18" charset="0"/>
                                    </a:rPr>
                                  </m:ctrlPr>
                                </m:d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d>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0.5           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𝑜𝑡h𝑒𝑟𝑤𝑖𝑠𝑒</m:t>
                              </m:r>
                            </m:e>
                          </m:eqArr>
                        </m:e>
                      </m:d>
                    </m:oMath>
                  </m:oMathPara>
                </a14:m>
                <a:endParaRPr lang="zh-CN" altLang="en-US" dirty="0"/>
              </a:p>
            </p:txBody>
          </p:sp>
        </mc:Choice>
        <mc:Fallback xmlns="">
          <p:sp>
            <p:nvSpPr>
              <p:cNvPr id="27" name="文本框 26">
                <a:extLst>
                  <a:ext uri="{FF2B5EF4-FFF2-40B4-BE49-F238E27FC236}">
                    <a16:creationId xmlns:a16="http://schemas.microsoft.com/office/drawing/2014/main" id="{8AD710B3-853B-4C57-BB07-199868122359}"/>
                  </a:ext>
                </a:extLst>
              </p:cNvPr>
              <p:cNvSpPr txBox="1">
                <a:spLocks noRot="1" noChangeAspect="1" noMove="1" noResize="1" noEditPoints="1" noAdjustHandles="1" noChangeArrowheads="1" noChangeShapeType="1" noTextEdit="1"/>
              </p:cNvSpPr>
              <p:nvPr/>
            </p:nvSpPr>
            <p:spPr>
              <a:xfrm>
                <a:off x="3018053" y="3027483"/>
                <a:ext cx="6097836" cy="3527184"/>
              </a:xfrm>
              <a:prstGeom prst="rect">
                <a:avLst/>
              </a:prstGeom>
              <a:blipFill>
                <a:blip r:embed="rId4"/>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50B4C05-8E08-4AF9-ABF9-C1EBA62FDAF4}"/>
              </a:ext>
            </a:extLst>
          </p:cNvPr>
          <p:cNvSpPr/>
          <p:nvPr/>
        </p:nvSpPr>
        <p:spPr>
          <a:xfrm>
            <a:off x="3556000" y="3371667"/>
            <a:ext cx="5152571" cy="84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93891E1-039F-42F0-92BC-74FBD3A989E0}"/>
              </a:ext>
            </a:extLst>
          </p:cNvPr>
          <p:cNvGrpSpPr/>
          <p:nvPr/>
        </p:nvGrpSpPr>
        <p:grpSpPr>
          <a:xfrm>
            <a:off x="8708571" y="3082520"/>
            <a:ext cx="2670629" cy="679854"/>
            <a:chOff x="8708571" y="2577696"/>
            <a:chExt cx="2670629" cy="679854"/>
          </a:xfrm>
        </p:grpSpPr>
        <p:cxnSp>
          <p:nvCxnSpPr>
            <p:cNvPr id="5" name="直接箭头连接符 4">
              <a:extLst>
                <a:ext uri="{FF2B5EF4-FFF2-40B4-BE49-F238E27FC236}">
                  <a16:creationId xmlns:a16="http://schemas.microsoft.com/office/drawing/2014/main" id="{40E59047-37C2-455D-BDE4-C76F7C9A7FAC}"/>
                </a:ext>
              </a:extLst>
            </p:cNvPr>
            <p:cNvCxnSpPr/>
            <p:nvPr/>
          </p:nvCxnSpPr>
          <p:spPr>
            <a:xfrm flipV="1">
              <a:off x="8708571" y="2913366"/>
              <a:ext cx="841829" cy="344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3684E2E-5689-4A81-85E7-747EDBBDCDD1}"/>
                </a:ext>
              </a:extLst>
            </p:cNvPr>
            <p:cNvSpPr txBox="1"/>
            <p:nvPr/>
          </p:nvSpPr>
          <p:spPr>
            <a:xfrm>
              <a:off x="9550400" y="2577696"/>
              <a:ext cx="1828800" cy="646331"/>
            </a:xfrm>
            <a:prstGeom prst="rect">
              <a:avLst/>
            </a:prstGeom>
            <a:noFill/>
          </p:spPr>
          <p:txBody>
            <a:bodyPr wrap="square" rtlCol="0">
              <a:spAutoFit/>
            </a:bodyPr>
            <a:lstStyle/>
            <a:p>
              <a:r>
                <a:rPr lang="zh-CN" altLang="en-US" dirty="0"/>
                <a:t>最大间隔（</a:t>
              </a:r>
              <a:r>
                <a:rPr lang="en-US" altLang="zh-CN" dirty="0">
                  <a:latin typeface="Times New Roman" panose="02020603050405020304" pitchFamily="18" charset="0"/>
                  <a:cs typeface="Times New Roman" panose="02020603050405020304" pitchFamily="18" charset="0"/>
                </a:rPr>
                <a:t>Max-Margin</a:t>
              </a:r>
              <a:r>
                <a:rPr lang="zh-CN" altLang="en-US" dirty="0"/>
                <a:t>）损失</a:t>
              </a:r>
            </a:p>
          </p:txBody>
        </p:sp>
      </p:grpSp>
    </p:spTree>
    <p:extLst>
      <p:ext uri="{BB962C8B-B14F-4D97-AF65-F5344CB8AC3E}">
        <p14:creationId xmlns:p14="http://schemas.microsoft.com/office/powerpoint/2010/main" val="1223427616"/>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6" y="1710055"/>
            <a:ext cx="12191999"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4" y="3321050"/>
            <a:ext cx="863282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多任务多模概率化轨迹预测模型</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724644"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多任务多模概率化轨迹预测模型网络架构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3" name="对象 2">
            <a:extLst>
              <a:ext uri="{FF2B5EF4-FFF2-40B4-BE49-F238E27FC236}">
                <a16:creationId xmlns:a16="http://schemas.microsoft.com/office/drawing/2014/main" id="{47EF1462-AB90-4B89-95C8-5D2F081F3790}"/>
              </a:ext>
            </a:extLst>
          </p:cNvPr>
          <p:cNvGraphicFramePr>
            <a:graphicFrameLocks noChangeAspect="1"/>
          </p:cNvGraphicFramePr>
          <p:nvPr>
            <p:extLst>
              <p:ext uri="{D42A27DB-BD31-4B8C-83A1-F6EECF244321}">
                <p14:modId xmlns:p14="http://schemas.microsoft.com/office/powerpoint/2010/main" val="3956682461"/>
              </p:ext>
            </p:extLst>
          </p:nvPr>
        </p:nvGraphicFramePr>
        <p:xfrm>
          <a:off x="700315" y="1208250"/>
          <a:ext cx="8675914" cy="4087463"/>
        </p:xfrm>
        <a:graphic>
          <a:graphicData uri="http://schemas.openxmlformats.org/presentationml/2006/ole">
            <mc:AlternateContent xmlns:mc="http://schemas.openxmlformats.org/markup-compatibility/2006">
              <mc:Choice xmlns:v="urn:schemas-microsoft-com:vml" Requires="v">
                <p:oleObj name="Visio" r:id="rId3" imgW="10144114" imgH="4190910" progId="Visio.Drawing.15">
                  <p:embed/>
                </p:oleObj>
              </mc:Choice>
              <mc:Fallback>
                <p:oleObj name="Visio" r:id="rId3" imgW="10144114" imgH="419091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5" y="1208250"/>
                        <a:ext cx="8675914" cy="40874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3426B5E-8784-43FC-8FAA-99AD2DE33FE8}"/>
                  </a:ext>
                </a:extLst>
              </p:cNvPr>
              <p:cNvSpPr txBox="1"/>
              <p:nvPr/>
            </p:nvSpPr>
            <p:spPr>
              <a:xfrm>
                <a:off x="4397113" y="743434"/>
                <a:ext cx="2743200" cy="417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𝐴𝑓𝑓𝑖𝑛𝑒</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e>
                      </m:d>
                    </m:oMath>
                  </m:oMathPara>
                </a14:m>
                <a:endParaRPr lang="zh-CN" altLang="en-US" dirty="0"/>
              </a:p>
            </p:txBody>
          </p:sp>
        </mc:Choice>
        <mc:Fallback xmlns="">
          <p:sp>
            <p:nvSpPr>
              <p:cNvPr id="33" name="文本框 32">
                <a:extLst>
                  <a:ext uri="{FF2B5EF4-FFF2-40B4-BE49-F238E27FC236}">
                    <a16:creationId xmlns:a16="http://schemas.microsoft.com/office/drawing/2014/main" id="{53426B5E-8784-43FC-8FAA-99AD2DE33FE8}"/>
                  </a:ext>
                </a:extLst>
              </p:cNvPr>
              <p:cNvSpPr txBox="1">
                <a:spLocks noRot="1" noChangeAspect="1" noMove="1" noResize="1" noEditPoints="1" noAdjustHandles="1" noChangeArrowheads="1" noChangeShapeType="1" noTextEdit="1"/>
              </p:cNvSpPr>
              <p:nvPr/>
            </p:nvSpPr>
            <p:spPr>
              <a:xfrm>
                <a:off x="4397113" y="743434"/>
                <a:ext cx="2743200" cy="417743"/>
              </a:xfrm>
              <a:prstGeom prst="rect">
                <a:avLst/>
              </a:prstGeom>
              <a:blipFill>
                <a:blip r:embed="rId5"/>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27EB04A-C20B-462E-803E-1A73C11915DF}"/>
                  </a:ext>
                </a:extLst>
              </p:cNvPr>
              <p:cNvSpPr txBox="1"/>
              <p:nvPr/>
            </p:nvSpPr>
            <p:spPr>
              <a:xfrm>
                <a:off x="2187994" y="5259924"/>
                <a:ext cx="7491263" cy="1588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𝐴𝑇𝑇</m:t>
                      </m:r>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𝐴𝑇𝑇</m:t>
                              </m:r>
                            </m:sub>
                          </m:sSub>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𝑀</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𝑠𝑜𝑓𝑡𝑚𝑎𝑥</m:t>
                      </m:r>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𝑀𝐿𝑃</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e>
                                  </m:d>
                                </m:e>
                              </m:d>
                            </m:num>
                            <m:den>
                              <m:rad>
                                <m:radPr>
                                  <m:degHide m:val="on"/>
                                  <m:ctrlPr>
                                    <a:rPr lang="zh-CN" altLang="zh-CN" i="1">
                                      <a:effectLst/>
                                      <a:latin typeface="Cambria Math" panose="02040503050406030204" pitchFamily="18" charset="0"/>
                                      <a:ea typeface="Cambria Math" panose="02040503050406030204" pitchFamily="18" charset="0"/>
                                    </a:rPr>
                                  </m:ctrlPr>
                                </m:radPr>
                                <m:deg/>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sub>
                                  </m:sSub>
                                </m:e>
                              </m:rad>
                            </m:den>
                          </m:f>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𝑎𝑙𝑙</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en-US" dirty="0"/>
              </a:p>
            </p:txBody>
          </p:sp>
        </mc:Choice>
        <mc:Fallback xmlns="">
          <p:sp>
            <p:nvSpPr>
              <p:cNvPr id="34" name="文本框 33">
                <a:extLst>
                  <a:ext uri="{FF2B5EF4-FFF2-40B4-BE49-F238E27FC236}">
                    <a16:creationId xmlns:a16="http://schemas.microsoft.com/office/drawing/2014/main" id="{927EB04A-C20B-462E-803E-1A73C11915DF}"/>
                  </a:ext>
                </a:extLst>
              </p:cNvPr>
              <p:cNvSpPr txBox="1">
                <a:spLocks noRot="1" noChangeAspect="1" noMove="1" noResize="1" noEditPoints="1" noAdjustHandles="1" noChangeArrowheads="1" noChangeShapeType="1" noTextEdit="1"/>
              </p:cNvSpPr>
              <p:nvPr/>
            </p:nvSpPr>
            <p:spPr>
              <a:xfrm>
                <a:off x="2187994" y="5259924"/>
                <a:ext cx="7491263" cy="1588127"/>
              </a:xfrm>
              <a:prstGeom prst="rect">
                <a:avLst/>
              </a:prstGeom>
              <a:blipFill>
                <a:blip r:embed="rId6"/>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9E62E5FC-A3EE-423E-B984-81F025F3A178}"/>
              </a:ext>
            </a:extLst>
          </p:cNvPr>
          <p:cNvSpPr txBox="1"/>
          <p:nvPr/>
        </p:nvSpPr>
        <p:spPr>
          <a:xfrm>
            <a:off x="9376229" y="801203"/>
            <a:ext cx="2743200" cy="2134559"/>
          </a:xfrm>
          <a:prstGeom prst="rect">
            <a:avLst/>
          </a:prstGeom>
          <a:solidFill>
            <a:schemeClr val="accent5">
              <a:lumMod val="20000"/>
              <a:lumOff val="80000"/>
            </a:schemeClr>
          </a:solidFill>
        </p:spPr>
        <p:txBody>
          <a:bodyPr wrap="square">
            <a:spAutoFit/>
          </a:bodyPr>
          <a:lstStyle/>
          <a:p>
            <a:pPr algn="just">
              <a:lnSpc>
                <a:spcPct val="125000"/>
              </a:lnSpc>
            </a:pPr>
            <a:r>
              <a:rPr lang="en-US" altLang="zh-CN" sz="1800" b="1" dirty="0" err="1">
                <a:effectLst/>
                <a:latin typeface="Times New Roman" panose="02020603050405020304" pitchFamily="18" charset="0"/>
                <a:ea typeface="宋体" panose="02010600030101010101" pitchFamily="2" charset="-122"/>
              </a:rPr>
              <a:t>MapNET</a:t>
            </a:r>
            <a:r>
              <a:rPr lang="zh-CN" altLang="en-US" dirty="0">
                <a:latin typeface="Times New Roman" panose="02020603050405020304" pitchFamily="18" charset="0"/>
                <a:ea typeface="宋体" panose="02010600030101010101" pitchFamily="2" charset="-122"/>
              </a:rPr>
              <a:t>和</a:t>
            </a:r>
            <a:r>
              <a:rPr lang="en-US" altLang="zh-CN" b="1" dirty="0" err="1">
                <a:latin typeface="Times New Roman" panose="02020603050405020304" pitchFamily="18" charset="0"/>
                <a:ea typeface="宋体" panose="02010600030101010101" pitchFamily="2" charset="-122"/>
              </a:rPr>
              <a:t>AgentNET</a:t>
            </a:r>
            <a:r>
              <a:rPr lang="zh-CN" altLang="zh-CN" sz="1800" dirty="0">
                <a:effectLst/>
                <a:latin typeface="Times New Roman" panose="02020603050405020304" pitchFamily="18" charset="0"/>
                <a:ea typeface="宋体" panose="02010600030101010101" pitchFamily="2" charset="-122"/>
              </a:rPr>
              <a:t>通过</a:t>
            </a:r>
            <a:r>
              <a:rPr lang="zh-CN" altLang="zh-CN" sz="1800" b="1" dirty="0">
                <a:effectLst/>
                <a:latin typeface="Times New Roman" panose="02020603050405020304" pitchFamily="18" charset="0"/>
                <a:ea typeface="宋体" panose="02010600030101010101" pitchFamily="2" charset="-122"/>
              </a:rPr>
              <a:t>共享特征图</a:t>
            </a:r>
            <a:r>
              <a:rPr lang="zh-CN" altLang="en-US" sz="1800" dirty="0">
                <a:effectLst/>
                <a:latin typeface="Times New Roman" panose="02020603050405020304" pitchFamily="18" charset="0"/>
                <a:ea typeface="宋体" panose="02010600030101010101" pitchFamily="2" charset="-122"/>
              </a:rPr>
              <a:t>和</a:t>
            </a:r>
            <a:r>
              <a:rPr lang="zh-CN" altLang="en-US" sz="1800" b="1" dirty="0">
                <a:effectLst/>
                <a:latin typeface="Times New Roman" panose="02020603050405020304" pitchFamily="18" charset="0"/>
                <a:ea typeface="宋体" panose="02010600030101010101" pitchFamily="2" charset="-122"/>
              </a:rPr>
              <a:t>历史序列</a:t>
            </a:r>
            <a:r>
              <a:rPr lang="zh-CN" altLang="zh-CN" sz="1800" dirty="0">
                <a:effectLst/>
                <a:latin typeface="Times New Roman" panose="02020603050405020304" pitchFamily="18" charset="0"/>
                <a:ea typeface="宋体" panose="02010600030101010101" pitchFamily="2" charset="-122"/>
              </a:rPr>
              <a:t>信息，可以省去单独逐类别的进行特征提取和编码，提高模型预测多</a:t>
            </a:r>
            <a:r>
              <a:rPr lang="zh-CN" altLang="en-US" sz="1800" dirty="0">
                <a:effectLst/>
                <a:latin typeface="Times New Roman" panose="02020603050405020304" pitchFamily="18" charset="0"/>
                <a:ea typeface="宋体" panose="02010600030101010101" pitchFamily="2" charset="-122"/>
              </a:rPr>
              <a:t>类别</a:t>
            </a:r>
            <a:r>
              <a:rPr lang="zh-CN" altLang="zh-CN" sz="1800" dirty="0">
                <a:effectLst/>
                <a:latin typeface="Times New Roman" panose="02020603050405020304" pitchFamily="18" charset="0"/>
                <a:ea typeface="宋体" panose="02010600030101010101" pitchFamily="2" charset="-122"/>
              </a:rPr>
              <a:t>智能体轨迹的效率。</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AEC240-EA7C-4727-8F07-62286C4D9AAE}"/>
                  </a:ext>
                </a:extLst>
              </p:cNvPr>
              <p:cNvSpPr txBox="1"/>
              <p:nvPr/>
            </p:nvSpPr>
            <p:spPr>
              <a:xfrm>
                <a:off x="949970" y="765860"/>
                <a:ext cx="3447143" cy="422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𝑎𝑙𝑙</m:t>
                          </m:r>
                        </m:sub>
                      </m:sSub>
                      <m:r>
                        <a:rPr lang="zh-CN" altLang="en-US" i="0">
                          <a:latin typeface="Cambria Math" panose="02040503050406030204" pitchFamily="18" charset="0"/>
                        </a:rPr>
                        <m:t>=</m:t>
                      </m:r>
                      <m:r>
                        <a:rPr lang="zh-CN" altLang="en-US" i="1">
                          <a:latin typeface="Cambria Math" panose="02040503050406030204" pitchFamily="18" charset="0"/>
                        </a:rPr>
                        <m:t>𝑀𝑢𝑙𝑡𝑖𝑀𝑎𝑝𝑁𝑒𝑡</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𝐼</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𝑝</m:t>
                                  </m:r>
                                </m:e>
                                <m:sup>
                                  <m:r>
                                    <a:rPr lang="zh-CN" altLang="en-US" i="0">
                                      <a:latin typeface="Cambria Math" panose="02040503050406030204" pitchFamily="18" charset="0"/>
                                    </a:rPr>
                                    <m:t>′</m:t>
                                  </m:r>
                                </m:sup>
                              </m:sSup>
                            </m:sub>
                          </m:sSub>
                        </m:e>
                      </m:d>
                    </m:oMath>
                  </m:oMathPara>
                </a14:m>
                <a:endParaRPr lang="zh-CN" altLang="en-US" dirty="0"/>
              </a:p>
            </p:txBody>
          </p:sp>
        </mc:Choice>
        <mc:Fallback xmlns="">
          <p:sp>
            <p:nvSpPr>
              <p:cNvPr id="25" name="文本框 24">
                <a:extLst>
                  <a:ext uri="{FF2B5EF4-FFF2-40B4-BE49-F238E27FC236}">
                    <a16:creationId xmlns:a16="http://schemas.microsoft.com/office/drawing/2014/main" id="{94AEC240-EA7C-4727-8F07-62286C4D9AAE}"/>
                  </a:ext>
                </a:extLst>
              </p:cNvPr>
              <p:cNvSpPr txBox="1">
                <a:spLocks noRot="1" noChangeAspect="1" noMove="1" noResize="1" noEditPoints="1" noAdjustHandles="1" noChangeArrowheads="1" noChangeShapeType="1" noTextEdit="1"/>
              </p:cNvSpPr>
              <p:nvPr/>
            </p:nvSpPr>
            <p:spPr>
              <a:xfrm>
                <a:off x="949970" y="765860"/>
                <a:ext cx="3447143" cy="422744"/>
              </a:xfrm>
              <a:prstGeom prst="rect">
                <a:avLst/>
              </a:prstGeom>
              <a:blipFill>
                <a:blip r:embed="rId7"/>
                <a:stretch>
                  <a:fillRect b="-43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3C62459-D9E2-426E-9D72-61DB62D56060}"/>
              </a:ext>
            </a:extLst>
          </p:cNvPr>
          <p:cNvPicPr>
            <a:picLocks noChangeAspect="1"/>
          </p:cNvPicPr>
          <p:nvPr/>
        </p:nvPicPr>
        <p:blipFill>
          <a:blip r:embed="rId8"/>
          <a:stretch>
            <a:fillRect/>
          </a:stretch>
        </p:blipFill>
        <p:spPr>
          <a:xfrm>
            <a:off x="456454" y="1929790"/>
            <a:ext cx="243861" cy="280440"/>
          </a:xfrm>
          <a:prstGeom prst="rect">
            <a:avLst/>
          </a:prstGeom>
        </p:spPr>
      </p:pic>
      <p:pic>
        <p:nvPicPr>
          <p:cNvPr id="8" name="图片 7">
            <a:extLst>
              <a:ext uri="{FF2B5EF4-FFF2-40B4-BE49-F238E27FC236}">
                <a16:creationId xmlns:a16="http://schemas.microsoft.com/office/drawing/2014/main" id="{BA0B0AF8-E118-4AA4-A04E-35A4D81EF17A}"/>
              </a:ext>
            </a:extLst>
          </p:cNvPr>
          <p:cNvPicPr>
            <a:picLocks noChangeAspect="1"/>
          </p:cNvPicPr>
          <p:nvPr/>
        </p:nvPicPr>
        <p:blipFill>
          <a:blip r:embed="rId9"/>
          <a:stretch>
            <a:fillRect/>
          </a:stretch>
        </p:blipFill>
        <p:spPr>
          <a:xfrm>
            <a:off x="4340381" y="1697780"/>
            <a:ext cx="707197" cy="341406"/>
          </a:xfrm>
          <a:prstGeom prst="rect">
            <a:avLst/>
          </a:prstGeom>
        </p:spPr>
      </p:pic>
      <p:pic>
        <p:nvPicPr>
          <p:cNvPr id="24" name="图片 23">
            <a:extLst>
              <a:ext uri="{FF2B5EF4-FFF2-40B4-BE49-F238E27FC236}">
                <a16:creationId xmlns:a16="http://schemas.microsoft.com/office/drawing/2014/main" id="{15E021AE-9448-4F02-AB35-D827DB33E096}"/>
              </a:ext>
            </a:extLst>
          </p:cNvPr>
          <p:cNvPicPr>
            <a:picLocks noChangeAspect="1"/>
          </p:cNvPicPr>
          <p:nvPr/>
        </p:nvPicPr>
        <p:blipFill>
          <a:blip r:embed="rId10"/>
          <a:stretch>
            <a:fillRect/>
          </a:stretch>
        </p:blipFill>
        <p:spPr>
          <a:xfrm>
            <a:off x="5825876" y="1691684"/>
            <a:ext cx="707197" cy="347502"/>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9BD7DEA-26F4-4C13-ABB7-CA7ED5BE4751}"/>
                  </a:ext>
                </a:extLst>
              </p:cNvPr>
              <p:cNvSpPr txBox="1"/>
              <p:nvPr/>
            </p:nvSpPr>
            <p:spPr>
              <a:xfrm>
                <a:off x="0" y="529571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𝑎𝑙𝑙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r>
                        <a:rPr lang="zh-CN" altLang="en-US" i="1">
                          <a:latin typeface="Cambria Math" panose="02040503050406030204" pitchFamily="18" charset="0"/>
                        </a:rPr>
                        <m:t>𝐿𝑆𝑇𝑀</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𝑀</m:t>
                          </m:r>
                        </m:e>
                        <m:e>
                          <m:r>
                            <a:rPr lang="zh-CN" altLang="en-US" i="1">
                              <a:latin typeface="Cambria Math" panose="02040503050406030204" pitchFamily="18" charset="0"/>
                            </a:rPr>
                            <m:t>𝐿</m:t>
                          </m:r>
                        </m:e>
                        <m:e>
                          <m:r>
                            <a:rPr lang="zh-CN" altLang="en-US" i="1">
                              <a:latin typeface="Cambria Math" panose="02040503050406030204" pitchFamily="18" charset="0"/>
                            </a:rPr>
                            <m:t>𝑃</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𝑀𝐿𝑃</m:t>
                                  </m:r>
                                </m:sub>
                              </m:sSub>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𝐿𝑆𝑇𝑀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𝐿𝑆𝑇𝑀</m:t>
                              </m:r>
                            </m:sub>
                            <m:sup>
                              <m:r>
                                <a:rPr lang="zh-CN" altLang="en-US" i="0">
                                  <a:latin typeface="Cambria Math" panose="02040503050406030204" pitchFamily="18" charset="0"/>
                                </a:rPr>
                                <m:t>′</m:t>
                              </m:r>
                            </m:sup>
                          </m:sSubSup>
                        </m:e>
                      </m:d>
                    </m:oMath>
                  </m:oMathPara>
                </a14:m>
                <a:endParaRPr lang="zh-CN" altLang="en-US" dirty="0"/>
              </a:p>
            </p:txBody>
          </p:sp>
        </mc:Choice>
        <mc:Fallback xmlns="">
          <p:sp>
            <p:nvSpPr>
              <p:cNvPr id="27" name="文本框 26">
                <a:extLst>
                  <a:ext uri="{FF2B5EF4-FFF2-40B4-BE49-F238E27FC236}">
                    <a16:creationId xmlns:a16="http://schemas.microsoft.com/office/drawing/2014/main" id="{D9BD7DEA-26F4-4C13-ABB7-CA7ED5BE4751}"/>
                  </a:ext>
                </a:extLst>
              </p:cNvPr>
              <p:cNvSpPr txBox="1">
                <a:spLocks noRot="1" noChangeAspect="1" noMove="1" noResize="1" noEditPoints="1" noAdjustHandles="1" noChangeArrowheads="1" noChangeShapeType="1" noTextEdit="1"/>
              </p:cNvSpPr>
              <p:nvPr/>
            </p:nvSpPr>
            <p:spPr>
              <a:xfrm>
                <a:off x="0" y="5295713"/>
                <a:ext cx="6096000" cy="369332"/>
              </a:xfrm>
              <a:prstGeom prst="rect">
                <a:avLst/>
              </a:prstGeom>
              <a:blipFill>
                <a:blip r:embed="rId11"/>
                <a:stretch>
                  <a:fillRect b="-166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0D0F0DB-8A19-4271-AD74-513C457704DC}"/>
              </a:ext>
            </a:extLst>
          </p:cNvPr>
          <p:cNvPicPr>
            <a:picLocks noChangeAspect="1"/>
          </p:cNvPicPr>
          <p:nvPr/>
        </p:nvPicPr>
        <p:blipFill>
          <a:blip r:embed="rId12"/>
          <a:stretch>
            <a:fillRect/>
          </a:stretch>
        </p:blipFill>
        <p:spPr>
          <a:xfrm>
            <a:off x="397287" y="4065780"/>
            <a:ext cx="341406" cy="310923"/>
          </a:xfrm>
          <a:prstGeom prst="rect">
            <a:avLst/>
          </a:prstGeom>
        </p:spPr>
      </p:pic>
      <p:pic>
        <p:nvPicPr>
          <p:cNvPr id="17" name="图片 16">
            <a:extLst>
              <a:ext uri="{FF2B5EF4-FFF2-40B4-BE49-F238E27FC236}">
                <a16:creationId xmlns:a16="http://schemas.microsoft.com/office/drawing/2014/main" id="{4D223ED5-F87A-4374-9A2C-627B1A7C1665}"/>
              </a:ext>
            </a:extLst>
          </p:cNvPr>
          <p:cNvPicPr>
            <a:picLocks noChangeAspect="1"/>
          </p:cNvPicPr>
          <p:nvPr/>
        </p:nvPicPr>
        <p:blipFill>
          <a:blip r:embed="rId13"/>
          <a:stretch>
            <a:fillRect/>
          </a:stretch>
        </p:blipFill>
        <p:spPr>
          <a:xfrm>
            <a:off x="4193429" y="3555735"/>
            <a:ext cx="896190" cy="317019"/>
          </a:xfrm>
          <a:prstGeom prst="rect">
            <a:avLst/>
          </a:prstGeom>
        </p:spPr>
      </p:pic>
      <p:pic>
        <p:nvPicPr>
          <p:cNvPr id="31" name="图片 30">
            <a:extLst>
              <a:ext uri="{FF2B5EF4-FFF2-40B4-BE49-F238E27FC236}">
                <a16:creationId xmlns:a16="http://schemas.microsoft.com/office/drawing/2014/main" id="{D0A9C893-E47F-4B69-A181-0675FE4B8AD5}"/>
              </a:ext>
            </a:extLst>
          </p:cNvPr>
          <p:cNvPicPr>
            <a:picLocks noChangeAspect="1"/>
          </p:cNvPicPr>
          <p:nvPr/>
        </p:nvPicPr>
        <p:blipFill>
          <a:blip r:embed="rId14"/>
          <a:stretch>
            <a:fillRect/>
          </a:stretch>
        </p:blipFill>
        <p:spPr>
          <a:xfrm>
            <a:off x="6423335" y="2904479"/>
            <a:ext cx="926672" cy="347502"/>
          </a:xfrm>
          <a:prstGeom prst="rect">
            <a:avLst/>
          </a:prstGeom>
        </p:spPr>
      </p:pic>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1D9D778-F3C5-4B3A-8D45-F5F524046A18}"/>
                  </a:ext>
                </a:extLst>
              </p:cNvPr>
              <p:cNvSpPr txBox="1"/>
              <p:nvPr/>
            </p:nvSpPr>
            <p:spPr>
              <a:xfrm>
                <a:off x="9376229" y="2935762"/>
                <a:ext cx="2743200" cy="3784369"/>
              </a:xfrm>
              <a:prstGeom prst="rect">
                <a:avLst/>
              </a:prstGeom>
              <a:solidFill>
                <a:schemeClr val="accent5">
                  <a:lumMod val="40000"/>
                  <a:lumOff val="60000"/>
                </a:schemeClr>
              </a:solidFill>
            </p:spPr>
            <p:txBody>
              <a:bodyPr wrap="square">
                <a:spAutoFit/>
              </a:bodyPr>
              <a:lstStyle/>
              <a:p>
                <a:pPr>
                  <a:lnSpc>
                    <a:spcPct val="150000"/>
                  </a:lnSpc>
                </a:pPr>
                <a:r>
                  <a:rPr lang="en-US" altLang="zh-CN" sz="1800" b="1" dirty="0">
                    <a:effectLst/>
                    <a:latin typeface="Times New Roman" panose="02020603050405020304" pitchFamily="18" charset="0"/>
                    <a:ea typeface="宋体" panose="02010600030101010101" pitchFamily="2" charset="-122"/>
                  </a:rPr>
                  <a:t>Interaction-</a:t>
                </a:r>
                <a:r>
                  <a:rPr lang="en-US" altLang="zh-CN" sz="1800" b="1" dirty="0" err="1">
                    <a:effectLst/>
                    <a:latin typeface="Times New Roman" panose="02020603050405020304" pitchFamily="18" charset="0"/>
                    <a:ea typeface="宋体" panose="02010600030101010101" pitchFamily="2" charset="-122"/>
                  </a:rPr>
                  <a:t>AttNET</a:t>
                </a:r>
                <a:r>
                  <a:rPr lang="zh-CN" altLang="en-US" sz="1800" b="1"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通过使用</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STN</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网络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注意力机制</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，可以获取</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感兴趣区域内</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的注意力特征向量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针对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不同种智能体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，设计不同大小的截取区域，</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的感兴趣区域</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10×10</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8×8</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4×4</m:t>
                    </m:r>
                  </m:oMath>
                </a14:m>
                <a:r>
                  <a:rPr lang="zh-CN" altLang="en-US" dirty="0"/>
                  <a:t>。</a:t>
                </a:r>
              </a:p>
            </p:txBody>
          </p:sp>
        </mc:Choice>
        <mc:Fallback xmlns="">
          <p:sp>
            <p:nvSpPr>
              <p:cNvPr id="43" name="文本框 42">
                <a:extLst>
                  <a:ext uri="{FF2B5EF4-FFF2-40B4-BE49-F238E27FC236}">
                    <a16:creationId xmlns:a16="http://schemas.microsoft.com/office/drawing/2014/main" id="{51D9D778-F3C5-4B3A-8D45-F5F524046A18}"/>
                  </a:ext>
                </a:extLst>
              </p:cNvPr>
              <p:cNvSpPr txBox="1">
                <a:spLocks noRot="1" noChangeAspect="1" noMove="1" noResize="1" noEditPoints="1" noAdjustHandles="1" noChangeArrowheads="1" noChangeShapeType="1" noTextEdit="1"/>
              </p:cNvSpPr>
              <p:nvPr/>
            </p:nvSpPr>
            <p:spPr>
              <a:xfrm>
                <a:off x="9376229" y="2935762"/>
                <a:ext cx="2743200" cy="3784369"/>
              </a:xfrm>
              <a:prstGeom prst="rect">
                <a:avLst/>
              </a:prstGeom>
              <a:blipFill>
                <a:blip r:embed="rId15"/>
                <a:stretch>
                  <a:fillRect l="-1778" r="-1111" b="-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300" fill="hold"/>
                                        <p:tgtEl>
                                          <p:spTgt spid="35"/>
                                        </p:tgtEl>
                                        <p:attrNameLst>
                                          <p:attrName>ppt_x</p:attrName>
                                        </p:attrNameLst>
                                      </p:cBhvr>
                                      <p:tavLst>
                                        <p:tav tm="0">
                                          <p:val>
                                            <p:strVal val="#ppt_x"/>
                                          </p:val>
                                        </p:tav>
                                        <p:tav tm="100000">
                                          <p:val>
                                            <p:strVal val="#ppt_x"/>
                                          </p:val>
                                        </p:tav>
                                      </p:tavLst>
                                    </p:anim>
                                    <p:anim calcmode="lin" valueType="num">
                                      <p:cBhvr additive="base">
                                        <p:cTn id="28"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anim calcmode="lin" valueType="num">
                                      <p:cBhvr>
                                        <p:cTn id="58" dur="500" fill="hold"/>
                                        <p:tgtEl>
                                          <p:spTgt spid="43"/>
                                        </p:tgtEl>
                                        <p:attrNameLst>
                                          <p:attrName>ppt_x</p:attrName>
                                        </p:attrNameLst>
                                      </p:cBhvr>
                                      <p:tavLst>
                                        <p:tav tm="0">
                                          <p:val>
                                            <p:strVal val="#ppt_x"/>
                                          </p:val>
                                        </p:tav>
                                        <p:tav tm="100000">
                                          <p:val>
                                            <p:strVal val="#ppt_x"/>
                                          </p:val>
                                        </p:tav>
                                      </p:tavLst>
                                    </p:anim>
                                    <p:anim calcmode="lin" valueType="num">
                                      <p:cBhvr>
                                        <p:cTn id="59"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25" grpId="0"/>
      <p:bldP spid="25" grpId="1"/>
      <p:bldP spid="27" grpId="0"/>
      <p:bldP spid="27" grpId="1"/>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网络预测分支架构</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a:extLst>
              <a:ext uri="{FF2B5EF4-FFF2-40B4-BE49-F238E27FC236}">
                <a16:creationId xmlns:a16="http://schemas.microsoft.com/office/drawing/2014/main" id="{F8DD66EC-49A8-4CC9-9B42-5AB85B198E82}"/>
              </a:ext>
            </a:extLst>
          </p:cNvPr>
          <p:cNvSpPr>
            <a:spLocks noChangeArrowheads="1"/>
          </p:cNvSpPr>
          <p:nvPr/>
        </p:nvSpPr>
        <p:spPr bwMode="auto">
          <a:xfrm>
            <a:off x="1307805" y="1362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36F0717D-FD0D-4020-A8C1-A59EA55FC409}"/>
              </a:ext>
            </a:extLst>
          </p:cNvPr>
          <p:cNvPicPr>
            <a:picLocks noChangeAspect="1"/>
          </p:cNvPicPr>
          <p:nvPr/>
        </p:nvPicPr>
        <p:blipFill>
          <a:blip r:embed="rId3"/>
          <a:stretch>
            <a:fillRect/>
          </a:stretch>
        </p:blipFill>
        <p:spPr>
          <a:xfrm>
            <a:off x="1562986" y="1762505"/>
            <a:ext cx="9180932" cy="3853877"/>
          </a:xfrm>
          <a:prstGeom prst="rect">
            <a:avLst/>
          </a:prstGeom>
        </p:spPr>
      </p:pic>
    </p:spTree>
    <p:extLst>
      <p:ext uri="{BB962C8B-B14F-4D97-AF65-F5344CB8AC3E}">
        <p14:creationId xmlns:p14="http://schemas.microsoft.com/office/powerpoint/2010/main" val="3566346452"/>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031325"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模型损失函数</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565A5AE-2BCD-4936-BB0C-E85295FD1E83}"/>
                  </a:ext>
                </a:extLst>
              </p:cNvPr>
              <p:cNvSpPr txBox="1"/>
              <p:nvPr/>
            </p:nvSpPr>
            <p:spPr>
              <a:xfrm>
                <a:off x="668081" y="984536"/>
                <a:ext cx="10740653" cy="964110"/>
              </a:xfrm>
              <a:prstGeom prst="rect">
                <a:avLst/>
              </a:prstGeom>
              <a:noFill/>
            </p:spPr>
            <p:txBody>
              <a:bodyPr wrap="square">
                <a:spAutoFit/>
              </a:bodyPr>
              <a:lstStyle/>
              <a:p>
                <a:pPr>
                  <a:lnSpc>
                    <a:spcPct val="150000"/>
                  </a:lnSpc>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多任务多模概率轨迹预测模型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损失函数</a:t>
                </a:r>
                <a14:m>
                  <m:oMath xmlns:m="http://schemas.openxmlformats.org/officeDocument/2006/math">
                    <m:r>
                      <a:rPr lang="en-US" altLang="zh-CN" sz="1800" b="1"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𝓛</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由三部分组成，分别是</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机动车多模概率预测模型的损失函数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非机动车多模概率预测模型的损失函数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行人多模概率轨迹预测模型的损失函数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4565A5AE-2BCD-4936-BB0C-E85295FD1E83}"/>
                  </a:ext>
                </a:extLst>
              </p:cNvPr>
              <p:cNvSpPr txBox="1">
                <a:spLocks noRot="1" noChangeAspect="1" noMove="1" noResize="1" noEditPoints="1" noAdjustHandles="1" noChangeArrowheads="1" noChangeShapeType="1" noTextEdit="1"/>
              </p:cNvSpPr>
              <p:nvPr/>
            </p:nvSpPr>
            <p:spPr>
              <a:xfrm>
                <a:off x="668081" y="984536"/>
                <a:ext cx="10740653" cy="964110"/>
              </a:xfrm>
              <a:prstGeom prst="rect">
                <a:avLst/>
              </a:prstGeom>
              <a:blipFill>
                <a:blip r:embed="rId3"/>
                <a:stretch>
                  <a:fillRect l="-624" r="-2554" b="-5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61CE049-01AC-4EFE-9C2C-C572094A74CC}"/>
                  </a:ext>
                </a:extLst>
              </p:cNvPr>
              <p:cNvSpPr txBox="1"/>
              <p:nvPr/>
            </p:nvSpPr>
            <p:spPr>
              <a:xfrm>
                <a:off x="552856" y="2133082"/>
                <a:ext cx="10740653" cy="36708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ℒ</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𝛽</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𝛾</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qArr>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𝕝</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cs typeface="Times New Roman" panose="02020603050405020304" pitchFamily="18" charset="0"/>
                                                </a:rPr>
                                                <m:t>𝑘</m:t>
                                              </m:r>
                                            </m:e>
                                          </m:acc>
                                        </m:e>
                                        <m:sup>
                                          <m:r>
                                            <a:rPr lang="en-US" altLang="zh-CN" i="1">
                                              <a:latin typeface="Cambria Math" panose="02040503050406030204" pitchFamily="18" charset="0"/>
                                              <a:cs typeface="Times New Roman" panose="02020603050405020304" pitchFamily="18" charset="0"/>
                                            </a:rPr>
                                            <m:t>𝑚</m:t>
                                          </m:r>
                                        </m:sup>
                                      </m:sSup>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𝜋</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r>
                                    <a:rPr lang="en-US" altLang="zh-CN" i="1">
                                      <a:latin typeface="Cambria Math" panose="02040503050406030204" pitchFamily="18" charset="0"/>
                                      <a:cs typeface="Times New Roman" panose="02020603050405020304" pitchFamily="18" charset="0"/>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𝑇</m:t>
                                      </m:r>
                                    </m:sup>
                                    <m:e>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𝜑</m:t>
                                      </m:r>
                                      <m:d>
                                        <m:dPr>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up>
                                              <m:r>
                                                <a:rPr lang="en-US" altLang="zh-CN" i="1">
                                                  <a:latin typeface="Cambria Math" panose="02040503050406030204" pitchFamily="18" charset="0"/>
                                                  <a:cs typeface="Times New Roman" panose="02020603050405020304" pitchFamily="18" charset="0"/>
                                                </a:rPr>
                                                <m:t>𝑘</m:t>
                                              </m:r>
                                            </m:sup>
                                          </m:sSubSup>
                                        </m:e>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𝑎</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𝜇</m:t>
                                              </m:r>
                                            </m:e>
                                            <m:sup>
                                              <m:r>
                                                <a:rPr lang="en-US" altLang="zh-CN" i="1">
                                                  <a:latin typeface="Cambria Math" panose="02040503050406030204" pitchFamily="18" charset="0"/>
                                                  <a:cs typeface="Times New Roman" panose="02020603050405020304" pitchFamily="18" charset="0"/>
                                                </a:rPr>
                                                <m:t>𝑘</m:t>
                                              </m:r>
                                            </m:sup>
                                          </m:sSup>
                                          <m:r>
                                            <a:rPr lang="en-US" altLang="zh-CN" i="1">
                                              <a:latin typeface="Cambria Math" panose="02040503050406030204" pitchFamily="18" charset="0"/>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cs typeface="Times New Roman" panose="02020603050405020304" pitchFamily="18" charset="0"/>
                                                </a:rPr>
                                                <m:t>𝑥</m:t>
                                              </m:r>
                                            </m:e>
                                            <m:sup>
                                              <m:r>
                                                <a:rPr lang="en-US" altLang="zh-CN" i="1">
                                                  <a:latin typeface="Cambria Math" panose="02040503050406030204" pitchFamily="18" charset="0"/>
                                                  <a:cs typeface="Times New Roman" panose="02020603050405020304" pitchFamily="18" charset="0"/>
                                                </a:rPr>
                                                <m:t>𝑚</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𝜃</m:t>
                                          </m:r>
                                        </m:e>
                                      </m:d>
                                    </m:e>
                                  </m:nary>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m:t>
                          </m:r>
                          <m:d>
                            <m:dPr>
                              <m:ctrlPr>
                                <a:rPr lang="zh-CN" altLang="zh-CN" i="1">
                                  <a:latin typeface="Cambria Math" panose="02040503050406030204" pitchFamily="18" charset="0"/>
                                </a:rPr>
                              </m:ctrlPr>
                            </m:dPr>
                            <m:e>
                              <m:r>
                                <a:rPr lang="en-US" altLang="zh-CN" i="1">
                                  <a:latin typeface="Cambria Math" panose="02040503050406030204" pitchFamily="18" charset="0"/>
                                </a:rPr>
                                <m:t>𝐾</m:t>
                              </m:r>
                              <m:r>
                                <a:rPr lang="en-US" altLang="zh-CN" i="1">
                                  <a:latin typeface="Cambria Math" panose="02040503050406030204" pitchFamily="18" charset="0"/>
                                </a:rPr>
                                <m:t>−1</m:t>
                              </m:r>
                            </m:e>
                          </m:d>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supHide m:val="on"/>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up/>
                            <m:e>
                              <m:r>
                                <m:rPr>
                                  <m:sty m:val="p"/>
                                </m:rPr>
                                <a:rPr lang="en-US" altLang="zh-CN">
                                  <a:latin typeface="Cambria Math" panose="02040503050406030204" pitchFamily="18" charset="0"/>
                                </a:rPr>
                                <m:t>max</m:t>
                              </m:r>
                              <m:r>
                                <a:rPr lang="en-US" altLang="zh-CN" i="1" smtClean="0">
                                  <a:latin typeface="Cambria Math" panose="02040503050406030204" pitchFamily="18" charset="0"/>
                                </a:rPr>
                                <m:t> </m:t>
                              </m:r>
                              <m:r>
                                <a:rPr lang="en-US" altLang="zh-CN" i="1">
                                  <a:latin typeface="Cambria Math" panose="02040503050406030204" pitchFamily="18" charset="0"/>
                                </a:rPr>
                                <m:t>(0,</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𝜀</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𝑘</m:t>
                                      </m:r>
                                    </m:e>
                                  </m:acc>
                                </m:sub>
                              </m:sSub>
                              <m:r>
                                <a:rPr lang="en-US" altLang="zh-CN" i="1">
                                  <a:latin typeface="Cambria Math" panose="02040503050406030204" pitchFamily="18" charset="0"/>
                                </a:rPr>
                                <m:t>)</m:t>
                              </m:r>
                            </m:e>
                          </m:nary>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𝛿</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𝑀𝑇</m:t>
                          </m:r>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𝑟𝑒𝑔</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𝑡</m:t>
                                      </m:r>
                                    </m:sub>
                                    <m:sup>
                                      <m:r>
                                        <a:rPr lang="en-US" altLang="zh-CN" i="1">
                                          <a:latin typeface="Cambria Math" panose="02040503050406030204" pitchFamily="18" charset="0"/>
                                        </a:rPr>
                                        <m:t>∗</m:t>
                                      </m:r>
                                    </m:sup>
                                  </m:sSubSup>
                                </m:e>
                              </m:d>
                            </m:e>
                          </m:nary>
                        </m:e>
                      </m:nary>
                    </m:oMath>
                  </m:oMathPara>
                </a14:m>
                <a:endParaRPr lang="zh-CN" altLang="en-US" b="1" dirty="0"/>
              </a:p>
            </p:txBody>
          </p:sp>
        </mc:Choice>
        <mc:Fallback xmlns="">
          <p:sp>
            <p:nvSpPr>
              <p:cNvPr id="11" name="文本框 10">
                <a:extLst>
                  <a:ext uri="{FF2B5EF4-FFF2-40B4-BE49-F238E27FC236}">
                    <a16:creationId xmlns:a16="http://schemas.microsoft.com/office/drawing/2014/main" id="{361CE049-01AC-4EFE-9C2C-C572094A74CC}"/>
                  </a:ext>
                </a:extLst>
              </p:cNvPr>
              <p:cNvSpPr txBox="1">
                <a:spLocks noRot="1" noChangeAspect="1" noMove="1" noResize="1" noEditPoints="1" noAdjustHandles="1" noChangeArrowheads="1" noChangeShapeType="1" noTextEdit="1"/>
              </p:cNvSpPr>
              <p:nvPr/>
            </p:nvSpPr>
            <p:spPr>
              <a:xfrm>
                <a:off x="552856" y="2133082"/>
                <a:ext cx="10740653" cy="367081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8382680"/>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646878" cy="461665"/>
          </a:xfrm>
          <a:prstGeom prst="rect">
            <a:avLst/>
          </a:prstGeom>
          <a:noFill/>
        </p:spPr>
        <p:txBody>
          <a:bodyPr wrap="none">
            <a:spAutoFit/>
          </a:bodyPr>
          <a:lstStyle/>
          <a:p>
            <a:pPr defTabSz="685800">
              <a:defRPr/>
            </a:pPr>
            <a:r>
              <a:rPr lang="zh-CN" altLang="en-US" sz="2400" b="1" dirty="0">
                <a:solidFill>
                  <a:srgbClr val="224982"/>
                </a:solidFill>
                <a:latin typeface="Arial" panose="020B0604020202020204"/>
                <a:ea typeface="微软雅黑" panose="020B0503020204020204" pitchFamily="34" charset="-122"/>
              </a:rPr>
              <a:t>数据集及评价指标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CD945D1B-CBF2-4381-B3AF-C39511932273}"/>
              </a:ext>
            </a:extLst>
          </p:cNvPr>
          <p:cNvSpPr txBox="1"/>
          <p:nvPr/>
        </p:nvSpPr>
        <p:spPr>
          <a:xfrm>
            <a:off x="743656" y="926507"/>
            <a:ext cx="8676789" cy="2430152"/>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rPr>
              <a:t>改进的</a:t>
            </a:r>
            <a:r>
              <a:rPr lang="en-US" altLang="zh-CN" sz="2000" b="1" dirty="0">
                <a:effectLst/>
                <a:latin typeface="Times New Roman" panose="02020603050405020304" pitchFamily="18" charset="0"/>
                <a:ea typeface="宋体" panose="02010600030101010101" pitchFamily="2" charset="-122"/>
              </a:rPr>
              <a:t>Baidu-Apollo</a:t>
            </a:r>
            <a:r>
              <a:rPr lang="zh-CN" altLang="en-US" sz="2000" b="1" dirty="0">
                <a:effectLst/>
                <a:latin typeface="Times New Roman" panose="02020603050405020304" pitchFamily="18" charset="0"/>
                <a:ea typeface="宋体" panose="02010600030101010101" pitchFamily="2" charset="-122"/>
              </a:rPr>
              <a:t>预测数据集</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数据集按照训练集，测试集，验证集划分，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机动车集合有</a:t>
            </a:r>
            <a:r>
              <a:rPr lang="en-US" altLang="zh-CN" sz="1800" dirty="0">
                <a:effectLst/>
                <a:latin typeface="Times New Roman" panose="02020603050405020304" pitchFamily="18" charset="0"/>
                <a:ea typeface="宋体" panose="02010600030101010101" pitchFamily="2" charset="-122"/>
              </a:rPr>
              <a:t>555M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；非机动车集合有</a:t>
            </a:r>
            <a:r>
              <a:rPr lang="en-US" altLang="zh-CN" sz="1800" dirty="0">
                <a:effectLst/>
                <a:latin typeface="Times New Roman" panose="02020603050405020304" pitchFamily="18" charset="0"/>
                <a:ea typeface="宋体" panose="02010600030101010101" pitchFamily="2" charset="-122"/>
              </a:rPr>
              <a:t>60M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；行人集合有</a:t>
            </a:r>
            <a:r>
              <a:rPr lang="en-US" altLang="zh-CN" sz="1800" dirty="0">
                <a:effectLst/>
                <a:latin typeface="Times New Roman" panose="02020603050405020304" pitchFamily="18" charset="0"/>
                <a:ea typeface="宋体" panose="02010600030101010101" pitchFamily="2" charset="-122"/>
              </a:rPr>
              <a:t>45M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10M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。每条轨迹的长度为</a:t>
            </a:r>
            <a:r>
              <a:rPr lang="en-US" altLang="zh-CN" sz="1800" dirty="0">
                <a:effectLst/>
                <a:latin typeface="Times New Roman" panose="02020603050405020304" pitchFamily="18" charset="0"/>
                <a:ea typeface="宋体" panose="02010600030101010101" pitchFamily="2" charset="-122"/>
              </a:rPr>
              <a:t>11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2000" b="1" dirty="0">
              <a:effectLst/>
              <a:latin typeface="Times New Roman" panose="02020603050405020304" pitchFamily="18" charset="0"/>
              <a:ea typeface="宋体" panose="02010600030101010101" pitchFamily="2" charset="-122"/>
            </a:endParaRPr>
          </a:p>
          <a:p>
            <a:pPr>
              <a:lnSpc>
                <a:spcPct val="150000"/>
              </a:lnSpc>
            </a:pPr>
            <a:r>
              <a:rPr lang="en-US" altLang="zh-CN" sz="1800" dirty="0">
                <a:effectLst/>
                <a:latin typeface="Times New Roman" panose="02020603050405020304" pitchFamily="18" charset="0"/>
                <a:ea typeface="宋体" panose="02010600030101010101" pitchFamily="2" charset="-122"/>
              </a:rPr>
              <a:t>      Baidu-Apollo</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测试轨迹数量为：机动车的轨迹数量为</a:t>
            </a:r>
            <a:r>
              <a:rPr lang="en-US" altLang="zh-CN" sz="1800" dirty="0">
                <a:effectLst/>
                <a:latin typeface="Times New Roman" panose="02020603050405020304" pitchFamily="18" charset="0"/>
                <a:ea typeface="宋体" panose="02010600030101010101" pitchFamily="2" charset="-122"/>
              </a:rPr>
              <a:t>32487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条，非机动车轨迹</a:t>
            </a:r>
            <a:r>
              <a:rPr lang="en-US" altLang="zh-CN" sz="1800" dirty="0">
                <a:effectLst/>
                <a:latin typeface="Times New Roman" panose="02020603050405020304" pitchFamily="18" charset="0"/>
                <a:ea typeface="宋体" panose="02010600030101010101" pitchFamily="2" charset="-122"/>
              </a:rPr>
              <a:t>29589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条，行人轨迹</a:t>
            </a:r>
            <a:r>
              <a:rPr lang="en-US" altLang="zh-CN" sz="1800" dirty="0">
                <a:effectLst/>
                <a:latin typeface="Times New Roman" panose="02020603050405020304" pitchFamily="18" charset="0"/>
                <a:ea typeface="宋体" panose="02010600030101010101" pitchFamily="2" charset="-122"/>
              </a:rPr>
              <a:t>10493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条</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graphicFrame>
        <p:nvGraphicFramePr>
          <p:cNvPr id="6" name="表格 5">
            <a:extLst>
              <a:ext uri="{FF2B5EF4-FFF2-40B4-BE49-F238E27FC236}">
                <a16:creationId xmlns:a16="http://schemas.microsoft.com/office/drawing/2014/main" id="{52176FED-C9E1-4758-97F0-518C08F9CC0C}"/>
              </a:ext>
            </a:extLst>
          </p:cNvPr>
          <p:cNvGraphicFramePr>
            <a:graphicFrameLocks noGrp="1"/>
          </p:cNvGraphicFramePr>
          <p:nvPr>
            <p:extLst>
              <p:ext uri="{D42A27DB-BD31-4B8C-83A1-F6EECF244321}">
                <p14:modId xmlns:p14="http://schemas.microsoft.com/office/powerpoint/2010/main" val="3616705593"/>
              </p:ext>
            </p:extLst>
          </p:nvPr>
        </p:nvGraphicFramePr>
        <p:xfrm>
          <a:off x="904040" y="3679542"/>
          <a:ext cx="7923872" cy="2125135"/>
        </p:xfrm>
        <a:graphic>
          <a:graphicData uri="http://schemas.openxmlformats.org/drawingml/2006/table">
            <a:tbl>
              <a:tblPr firstRow="1" firstCol="1" bandRow="1">
                <a:tableStyleId>{5C22544A-7EE6-4342-B048-85BDC9FD1C3A}</a:tableStyleId>
              </a:tblPr>
              <a:tblGrid>
                <a:gridCol w="1276915">
                  <a:extLst>
                    <a:ext uri="{9D8B030D-6E8A-4147-A177-3AD203B41FA5}">
                      <a16:colId xmlns:a16="http://schemas.microsoft.com/office/drawing/2014/main" val="554368708"/>
                    </a:ext>
                  </a:extLst>
                </a:gridCol>
                <a:gridCol w="1558520">
                  <a:extLst>
                    <a:ext uri="{9D8B030D-6E8A-4147-A177-3AD203B41FA5}">
                      <a16:colId xmlns:a16="http://schemas.microsoft.com/office/drawing/2014/main" val="2532659602"/>
                    </a:ext>
                  </a:extLst>
                </a:gridCol>
                <a:gridCol w="1313665">
                  <a:extLst>
                    <a:ext uri="{9D8B030D-6E8A-4147-A177-3AD203B41FA5}">
                      <a16:colId xmlns:a16="http://schemas.microsoft.com/office/drawing/2014/main" val="2053576764"/>
                    </a:ext>
                  </a:extLst>
                </a:gridCol>
                <a:gridCol w="1366124">
                  <a:extLst>
                    <a:ext uri="{9D8B030D-6E8A-4147-A177-3AD203B41FA5}">
                      <a16:colId xmlns:a16="http://schemas.microsoft.com/office/drawing/2014/main" val="76984293"/>
                    </a:ext>
                  </a:extLst>
                </a:gridCol>
                <a:gridCol w="1256800">
                  <a:extLst>
                    <a:ext uri="{9D8B030D-6E8A-4147-A177-3AD203B41FA5}">
                      <a16:colId xmlns:a16="http://schemas.microsoft.com/office/drawing/2014/main" val="2236882639"/>
                    </a:ext>
                  </a:extLst>
                </a:gridCol>
                <a:gridCol w="1151848">
                  <a:extLst>
                    <a:ext uri="{9D8B030D-6E8A-4147-A177-3AD203B41FA5}">
                      <a16:colId xmlns:a16="http://schemas.microsoft.com/office/drawing/2014/main" val="1258649593"/>
                    </a:ext>
                  </a:extLst>
                </a:gridCol>
              </a:tblGrid>
              <a:tr h="520927">
                <a:tc>
                  <a:txBody>
                    <a:bodyPr/>
                    <a:lstStyle/>
                    <a:p>
                      <a:pPr indent="127000" algn="ctr">
                        <a:lnSpc>
                          <a:spcPct val="125000"/>
                        </a:lnSpc>
                      </a:pPr>
                      <a:r>
                        <a:rPr lang="zh-CN" sz="1800" dirty="0">
                          <a:effectLst/>
                        </a:rPr>
                        <a:t>轨迹类型</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未识别类型</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直行</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dirty="0">
                          <a:effectLst/>
                        </a:rPr>
                        <a:t>左转</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a:effectLst/>
                        </a:rPr>
                        <a:t>右转</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800">
                          <a:effectLst/>
                        </a:rPr>
                        <a:t>总计</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8985262"/>
                  </a:ext>
                </a:extLst>
              </a:tr>
              <a:tr h="534736">
                <a:tc>
                  <a:txBody>
                    <a:bodyPr/>
                    <a:lstStyle/>
                    <a:p>
                      <a:pPr indent="127000" algn="ctr">
                        <a:lnSpc>
                          <a:spcPct val="125000"/>
                        </a:lnSpc>
                      </a:pPr>
                      <a:r>
                        <a:rPr lang="zh-CN" sz="1800">
                          <a:effectLst/>
                        </a:rPr>
                        <a:t>机动车</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8628</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17740</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3837</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2282</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32487</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149102"/>
                  </a:ext>
                </a:extLst>
              </a:tr>
              <a:tr h="534736">
                <a:tc>
                  <a:txBody>
                    <a:bodyPr/>
                    <a:lstStyle/>
                    <a:p>
                      <a:pPr indent="127000" algn="ctr">
                        <a:lnSpc>
                          <a:spcPct val="125000"/>
                        </a:lnSpc>
                      </a:pPr>
                      <a:r>
                        <a:rPr lang="zh-CN" sz="1800">
                          <a:effectLst/>
                        </a:rPr>
                        <a:t>非机动车</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14983</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11146</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2042</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1418</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29589</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0820070"/>
                  </a:ext>
                </a:extLst>
              </a:tr>
              <a:tr h="534736">
                <a:tc>
                  <a:txBody>
                    <a:bodyPr/>
                    <a:lstStyle/>
                    <a:p>
                      <a:pPr indent="127000" algn="ctr">
                        <a:lnSpc>
                          <a:spcPct val="125000"/>
                        </a:lnSpc>
                      </a:pPr>
                      <a:r>
                        <a:rPr lang="zh-CN" sz="1800" dirty="0">
                          <a:effectLst/>
                        </a:rPr>
                        <a:t>行人</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10149</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a:effectLst/>
                          <a:latin typeface="Times New Roman" panose="02020603050405020304" pitchFamily="18" charset="0"/>
                          <a:cs typeface="Times New Roman" panose="02020603050405020304" pitchFamily="18" charset="0"/>
                        </a:rPr>
                        <a:t>255</a:t>
                      </a:r>
                      <a:endParaRPr lang="zh-CN" sz="2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59</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30</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800" dirty="0">
                          <a:effectLst/>
                          <a:latin typeface="Times New Roman" panose="02020603050405020304" pitchFamily="18" charset="0"/>
                          <a:cs typeface="Times New Roman" panose="02020603050405020304" pitchFamily="18" charset="0"/>
                        </a:rPr>
                        <a:t>10493</a:t>
                      </a:r>
                      <a:endParaRPr lang="zh-CN" sz="2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3790530"/>
                  </a:ext>
                </a:extLst>
              </a:tr>
            </a:tbl>
          </a:graphicData>
        </a:graphic>
      </p:graphicFrame>
      <p:pic>
        <p:nvPicPr>
          <p:cNvPr id="26" name="图片 25">
            <a:extLst>
              <a:ext uri="{FF2B5EF4-FFF2-40B4-BE49-F238E27FC236}">
                <a16:creationId xmlns:a16="http://schemas.microsoft.com/office/drawing/2014/main" id="{2A2B263A-3D91-44FB-8641-51B85762A7F4}"/>
              </a:ext>
            </a:extLst>
          </p:cNvPr>
          <p:cNvPicPr/>
          <p:nvPr/>
        </p:nvPicPr>
        <p:blipFill rotWithShape="1">
          <a:blip r:embed="rId3" cstate="print">
            <a:extLst>
              <a:ext uri="{28A0092B-C50C-407E-A947-70E740481C1C}">
                <a14:useLocalDpi xmlns:a14="http://schemas.microsoft.com/office/drawing/2010/main" val="0"/>
              </a:ext>
            </a:extLst>
          </a:blip>
          <a:srcRect l="23650" r="22272"/>
          <a:stretch/>
        </p:blipFill>
        <p:spPr bwMode="auto">
          <a:xfrm>
            <a:off x="9899785" y="4801234"/>
            <a:ext cx="2027899" cy="2056766"/>
          </a:xfrm>
          <a:prstGeom prst="rect">
            <a:avLst/>
          </a:prstGeom>
          <a:noFill/>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8E403669-454A-48AE-B917-AE8BA447DC69}"/>
              </a:ext>
            </a:extLst>
          </p:cNvPr>
          <p:cNvPicPr/>
          <p:nvPr/>
        </p:nvPicPr>
        <p:blipFill rotWithShape="1">
          <a:blip r:embed="rId4" cstate="print">
            <a:extLst>
              <a:ext uri="{28A0092B-C50C-407E-A947-70E740481C1C}">
                <a14:useLocalDpi xmlns:a14="http://schemas.microsoft.com/office/drawing/2010/main" val="0"/>
              </a:ext>
            </a:extLst>
          </a:blip>
          <a:srcRect l="23494" r="22554"/>
          <a:stretch/>
        </p:blipFill>
        <p:spPr bwMode="auto">
          <a:xfrm>
            <a:off x="9815868" y="2921492"/>
            <a:ext cx="2107526" cy="1879741"/>
          </a:xfrm>
          <a:prstGeom prst="rect">
            <a:avLst/>
          </a:prstGeom>
          <a:noFill/>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5A5F9384-AF09-4437-876C-B8D36722BB16}"/>
              </a:ext>
            </a:extLst>
          </p:cNvPr>
          <p:cNvPicPr/>
          <p:nvPr/>
        </p:nvPicPr>
        <p:blipFill rotWithShape="1">
          <a:blip r:embed="rId5">
            <a:extLst>
              <a:ext uri="{28A0092B-C50C-407E-A947-70E740481C1C}">
                <a14:useLocalDpi xmlns:a14="http://schemas.microsoft.com/office/drawing/2010/main" val="0"/>
              </a:ext>
            </a:extLst>
          </a:blip>
          <a:srcRect l="25215" r="26967"/>
          <a:stretch/>
        </p:blipFill>
        <p:spPr bwMode="auto">
          <a:xfrm>
            <a:off x="9777142" y="757783"/>
            <a:ext cx="2027900" cy="21637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8323783"/>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36447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评价指标</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6470089-5A23-4FD6-8F9B-09EE63446838}"/>
                  </a:ext>
                </a:extLst>
              </p:cNvPr>
              <p:cNvSpPr txBox="1"/>
              <p:nvPr/>
            </p:nvSpPr>
            <p:spPr>
              <a:xfrm>
                <a:off x="99367" y="704616"/>
                <a:ext cx="12092633" cy="4796185"/>
              </a:xfrm>
              <a:prstGeom prst="rect">
                <a:avLst/>
              </a:prstGeom>
              <a:noFill/>
            </p:spPr>
            <p:txBody>
              <a:bodyPr wrap="square">
                <a:spAutoFit/>
              </a:bodyPr>
              <a:lstStyle/>
              <a:p>
                <a:pPr lvl="0" algn="just">
                  <a:lnSpc>
                    <a:spcPct val="150000"/>
                  </a:lnSpc>
                  <a:buFont typeface="+mj-lt"/>
                  <a:buAutoNum type="arabicParenR"/>
                </a:pPr>
                <a:r>
                  <a:rPr lang="zh-CN" altLang="zh-CN" sz="1800" b="1" dirty="0">
                    <a:effectLst/>
                    <a:latin typeface="Times New Roman" panose="02020603050405020304" pitchFamily="18" charset="0"/>
                    <a:ea typeface="宋体" panose="02010600030101010101" pitchFamily="2" charset="-122"/>
                  </a:rPr>
                  <a:t>平均位移误差</a:t>
                </a:r>
                <a:r>
                  <a:rPr lang="en-US" altLang="zh-CN" sz="1800" dirty="0">
                    <a:effectLst/>
                    <a:latin typeface="Times New Roman" panose="02020603050405020304" pitchFamily="18" charset="0"/>
                    <a:ea typeface="宋体" panose="02010600030101010101" pitchFamily="2" charset="-122"/>
                  </a:rPr>
                  <a:t>(Average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ADE)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平均位移误差定义为每个时间步长中实际轨迹与预测轨迹序列之间的欧氏距离</a:t>
                </a:r>
                <a:r>
                  <a:rPr lang="en-US" altLang="zh-CN" sz="1800" dirty="0">
                    <a:effectLst/>
                    <a:latin typeface="Times New Roman" panose="02020603050405020304" pitchFamily="18" charset="0"/>
                    <a:ea typeface="宋体" panose="02010600030101010101" pitchFamily="2" charset="-122"/>
                  </a:rPr>
                  <a:t>(Euclidean Distance)</a:t>
                </a:r>
                <a:r>
                  <a:rPr lang="zh-CN" altLang="zh-CN" sz="1800" dirty="0">
                    <a:effectLst/>
                    <a:latin typeface="Times New Roman" panose="02020603050405020304" pitchFamily="18" charset="0"/>
                    <a:ea typeface="宋体" panose="02010600030101010101" pitchFamily="2" charset="-122"/>
                  </a:rPr>
                  <a:t>；</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𝑚𝑖𝑛𝐴𝐷𝐸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𝑡</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𝑇</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𝑡</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a:lnSpc>
                    <a:spcPct val="150000"/>
                  </a:lnSpc>
                </a:pPr>
                <a:r>
                  <a:rPr lang="en-US" altLang="zh-CN" sz="1800" b="1" dirty="0">
                    <a:effectLst/>
                    <a:latin typeface="Times New Roman" panose="02020603050405020304" pitchFamily="18" charset="0"/>
                    <a:ea typeface="宋体" panose="02010600030101010101" pitchFamily="2" charset="-122"/>
                  </a:rPr>
                  <a:t>2</a:t>
                </a:r>
                <a:r>
                  <a:rPr lang="zh-CN" altLang="zh-CN" sz="1800" b="1" dirty="0">
                    <a:effectLst/>
                    <a:latin typeface="Times New Roman" panose="02020603050405020304" pitchFamily="18" charset="0"/>
                    <a:ea typeface="宋体" panose="02010600030101010101" pitchFamily="2" charset="-122"/>
                  </a:rPr>
                  <a:t>）</a:t>
                </a:r>
                <a:r>
                  <a:rPr lang="zh-CN" altLang="en-US" sz="1800" b="1" dirty="0">
                    <a:effectLst/>
                    <a:latin typeface="Times New Roman" panose="02020603050405020304" pitchFamily="18" charset="0"/>
                    <a:ea typeface="宋体" panose="02010600030101010101" pitchFamily="2" charset="-122"/>
                  </a:rPr>
                  <a:t>终点</a:t>
                </a:r>
                <a:r>
                  <a:rPr lang="zh-CN" altLang="zh-CN" sz="1800" b="1" dirty="0">
                    <a:effectLst/>
                    <a:latin typeface="Times New Roman" panose="02020603050405020304" pitchFamily="18" charset="0"/>
                    <a:ea typeface="宋体" panose="02010600030101010101" pitchFamily="2" charset="-122"/>
                  </a:rPr>
                  <a:t>位移误差</a:t>
                </a:r>
                <a:r>
                  <a:rPr lang="en-US" altLang="zh-CN" sz="1800" dirty="0">
                    <a:effectLst/>
                    <a:latin typeface="Times New Roman" panose="02020603050405020304" pitchFamily="18" charset="0"/>
                    <a:ea typeface="宋体" panose="02010600030101010101" pitchFamily="2" charset="-122"/>
                  </a:rPr>
                  <a:t>(Final Displacement Error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FDE)</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en-US" dirty="0">
                    <a:latin typeface="Times New Roman" panose="02020603050405020304" pitchFamily="18" charset="0"/>
                    <a:ea typeface="宋体" panose="02010600030101010101" pitchFamily="2" charset="-122"/>
                  </a:rPr>
                  <a:t>终点</a:t>
                </a:r>
                <a:r>
                  <a:rPr lang="zh-CN" altLang="zh-CN" sz="1800" dirty="0">
                    <a:effectLst/>
                    <a:latin typeface="Times New Roman" panose="02020603050405020304" pitchFamily="18" charset="0"/>
                    <a:ea typeface="宋体" panose="02010600030101010101" pitchFamily="2" charset="-122"/>
                  </a:rPr>
                  <a:t>位移误差定义为实际轨迹与最终位置预测轨迹序列之间的欧氏距离。</a:t>
                </a:r>
              </a:p>
              <a:p>
                <a:pPr algn="ctr"/>
                <a14:m>
                  <m:oMath xmlns:m="http://schemas.openxmlformats.org/officeDocument/2006/math">
                    <m:r>
                      <a:rPr lang="en-US" altLang="zh-CN" sz="1800" i="1">
                        <a:effectLst/>
                        <a:latin typeface="Cambria Math" panose="02040503050406030204" pitchFamily="18" charset="0"/>
                        <a:ea typeface="宋体" panose="02010600030101010101" pitchFamily="2" charset="-122"/>
                      </a:rPr>
                      <m:t>𝑚𝑖𝑛𝐹𝐷𝐸</m:t>
                    </m:r>
                    <m:r>
                      <a:rPr lang="en-US" altLang="zh-CN" sz="1800" i="1">
                        <a:effectLst/>
                        <a:latin typeface="Cambria Math" panose="02040503050406030204" pitchFamily="18" charset="0"/>
                        <a:ea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func>
                          <m:funcPr>
                            <m:ctrlPr>
                              <a:rPr lang="zh-CN" altLang="zh-CN" sz="1800" i="1">
                                <a:effectLst/>
                                <a:latin typeface="Cambria Math" panose="02040503050406030204" pitchFamily="18" charset="0"/>
                                <a:ea typeface="Cambria Math" panose="02040503050406030204" pitchFamily="18" charset="0"/>
                              </a:rPr>
                            </m:ctrlPr>
                          </m:funcPr>
                          <m:fName>
                            <m:r>
                              <a:rPr lang="en-US" altLang="zh-CN" sz="1800" i="1">
                                <a:effectLst/>
                                <a:latin typeface="Cambria Math" panose="02040503050406030204" pitchFamily="18" charset="0"/>
                                <a:ea typeface="宋体" panose="02010600030101010101" pitchFamily="2" charset="-122"/>
                              </a:rPr>
                              <m:t>𝑚𝑖𝑛</m:t>
                            </m:r>
                          </m:fName>
                          <m:e>
                            <m:d>
                              <m:dPr>
                                <m:ctrlPr>
                                  <a:rPr lang="zh-CN" altLang="zh-CN" sz="1800" i="1">
                                    <a:effectLst/>
                                    <a:latin typeface="Cambria Math" panose="02040503050406030204" pitchFamily="18" charset="0"/>
                                    <a:ea typeface="Cambria Math" panose="02040503050406030204" pitchFamily="18" charset="0"/>
                                  </a:rPr>
                                </m:ctrlPr>
                              </m:dPr>
                              <m:e>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rPr>
                                      <m:t>1</m:t>
                                    </m:r>
                                  </m:num>
                                  <m:den>
                                    <m:r>
                                      <a:rPr lang="en-US" altLang="zh-CN" sz="1800" i="1">
                                        <a:effectLst/>
                                        <a:latin typeface="Cambria Math" panose="02040503050406030204" pitchFamily="18" charset="0"/>
                                        <a:ea typeface="宋体" panose="02010600030101010101" pitchFamily="2" charset="-122"/>
                                      </a:rPr>
                                      <m:t>𝑛</m:t>
                                    </m:r>
                                  </m:den>
                                </m:f>
                                <m:nary>
                                  <m:naryPr>
                                    <m:chr m:val="∑"/>
                                    <m:ctrlPr>
                                      <a:rPr lang="zh-CN" altLang="zh-CN" sz="1800"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=1</m:t>
                                    </m:r>
                                  </m:sub>
                                  <m:sup>
                                    <m:r>
                                      <a:rPr lang="en-US" altLang="zh-CN" sz="1800" i="1">
                                        <a:effectLst/>
                                        <a:latin typeface="Cambria Math" panose="02040503050406030204" pitchFamily="18" charset="0"/>
                                        <a:ea typeface="宋体" panose="02010600030101010101" pitchFamily="2" charset="-122"/>
                                      </a:rPr>
                                      <m:t>𝑛</m:t>
                                    </m:r>
                                  </m:sup>
                                  <m:e>
                                    <m:sSub>
                                      <m:sSubPr>
                                        <m:ctrlPr>
                                          <a:rPr lang="zh-CN" altLang="zh-CN" sz="1800" i="1">
                                            <a:effectLst/>
                                            <a:latin typeface="Cambria Math" panose="02040503050406030204" pitchFamily="18" charset="0"/>
                                            <a:ea typeface="Cambria Math" panose="02040503050406030204" pitchFamily="18" charset="0"/>
                                          </a:rPr>
                                        </m:ctrlPr>
                                      </m:sSubPr>
                                      <m:e>
                                        <m:r>
                                          <a:rPr lang="zh-CN"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𝑘</m:t>
                                            </m:r>
                                          </m:sup>
                                        </m:sSubSup>
                                        <m:r>
                                          <a:rPr lang="en-US" altLang="zh-CN" sz="1800" i="1">
                                            <a:effectLst/>
                                            <a:latin typeface="Cambria Math" panose="02040503050406030204" pitchFamily="18" charset="0"/>
                                            <a:ea typeface="宋体" panose="02010600030101010101" pitchFamily="2" charset="-122"/>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rPr>
                                              <m:t>𝑠</m:t>
                                            </m:r>
                                          </m:e>
                                          <m:sub>
                                            <m:r>
                                              <a:rPr lang="en-US" altLang="zh-CN" sz="1800" i="1">
                                                <a:effectLst/>
                                                <a:latin typeface="Cambria Math" panose="02040503050406030204" pitchFamily="18" charset="0"/>
                                                <a:ea typeface="宋体" panose="02010600030101010101" pitchFamily="2" charset="-122"/>
                                              </a:rPr>
                                              <m:t>𝑖</m:t>
                                            </m:r>
                                            <m:r>
                                              <a:rPr lang="en-US" altLang="zh-CN" sz="1800" i="1">
                                                <a:effectLst/>
                                                <a:latin typeface="Cambria Math" panose="02040503050406030204" pitchFamily="18" charset="0"/>
                                                <a:ea typeface="宋体" panose="02010600030101010101" pitchFamily="2" charset="-122"/>
                                              </a:rPr>
                                              <m:t>,</m:t>
                                            </m:r>
                                            <m:r>
                                              <a:rPr lang="en-US" altLang="zh-CN" sz="1800" i="1">
                                                <a:effectLst/>
                                                <a:latin typeface="Cambria Math" panose="02040503050406030204" pitchFamily="18" charset="0"/>
                                                <a:ea typeface="宋体" panose="02010600030101010101" pitchFamily="2" charset="-122"/>
                                              </a:rPr>
                                              <m:t>𝑇</m:t>
                                            </m:r>
                                          </m:sub>
                                          <m:sup>
                                            <m:r>
                                              <a:rPr lang="en-US" altLang="zh-CN" sz="1800" i="1">
                                                <a:effectLst/>
                                                <a:latin typeface="Cambria Math" panose="02040503050406030204" pitchFamily="18" charset="0"/>
                                                <a:ea typeface="宋体" panose="02010600030101010101" pitchFamily="2" charset="-122"/>
                                              </a:rPr>
                                              <m:t>𝑔𝑡</m:t>
                                            </m:r>
                                          </m:sup>
                                        </m:sSubSup>
                                        <m:r>
                                          <a:rPr lang="zh-CN" altLang="zh-CN" sz="1800" i="1">
                                            <a:effectLst/>
                                            <a:latin typeface="Cambria Math" panose="02040503050406030204" pitchFamily="18" charset="0"/>
                                            <a:ea typeface="宋体" panose="02010600030101010101" pitchFamily="2" charset="-122"/>
                                          </a:rPr>
                                          <m:t>‖</m:t>
                                        </m:r>
                                      </m:e>
                                      <m:sub>
                                        <m:r>
                                          <a:rPr lang="en-US" altLang="zh-CN" sz="1800" i="1">
                                            <a:effectLst/>
                                            <a:latin typeface="Cambria Math" panose="02040503050406030204" pitchFamily="18" charset="0"/>
                                            <a:ea typeface="宋体" panose="02010600030101010101" pitchFamily="2" charset="-122"/>
                                          </a:rPr>
                                          <m:t>2</m:t>
                                        </m:r>
                                      </m:sub>
                                    </m:sSub>
                                  </m:e>
                                </m:nary>
                              </m:e>
                            </m:d>
                          </m:e>
                        </m:func>
                      </m:e>
                      <m:sub>
                        <m:r>
                          <a:rPr lang="en-US" altLang="zh-CN" sz="1800" i="1">
                            <a:effectLst/>
                            <a:latin typeface="Cambria Math" panose="02040503050406030204" pitchFamily="18" charset="0"/>
                            <a:ea typeface="宋体" panose="02010600030101010101" pitchFamily="2" charset="-122"/>
                          </a:rPr>
                          <m:t>𝑘</m:t>
                        </m:r>
                        <m:r>
                          <a:rPr lang="en-US" altLang="zh-CN" sz="1800" i="1">
                            <a:effectLst/>
                            <a:latin typeface="Cambria Math" panose="02040503050406030204" pitchFamily="18" charset="0"/>
                            <a:ea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rPr>
                              <m:t>1,</m:t>
                            </m:r>
                            <m:r>
                              <a:rPr lang="en-US" altLang="zh-CN" sz="1800" i="1">
                                <a:effectLst/>
                                <a:latin typeface="Cambria Math" panose="02040503050406030204" pitchFamily="18" charset="0"/>
                                <a:ea typeface="宋体" panose="02010600030101010101" pitchFamily="2" charset="-122"/>
                              </a:rPr>
                              <m:t>𝐾</m:t>
                            </m:r>
                          </m:e>
                        </m:d>
                      </m:sub>
                    </m:sSub>
                  </m:oMath>
                </a14:m>
                <a:r>
                  <a:rPr lang="en-US" altLang="zh-CN" sz="1800" dirty="0">
                    <a:effectLst/>
                    <a:latin typeface="宋体" panose="02010600030101010101" pitchFamily="2" charset="-122"/>
                    <a:ea typeface="宋体" panose="02010600030101010101" pitchFamily="2" charset="-122"/>
                  </a:rPr>
                  <a:t>          </a:t>
                </a:r>
              </a:p>
              <a:p>
                <a:pPr>
                  <a:lnSpc>
                    <a:spcPct val="150000"/>
                  </a:lnSpc>
                </a:pPr>
                <a:r>
                  <a:rPr lang="en-US" altLang="zh-CN" sz="1800" b="1" dirty="0">
                    <a:effectLst/>
                    <a:latin typeface="Times New Roman" panose="02020603050405020304" pitchFamily="18" charset="0"/>
                    <a:ea typeface="宋体" panose="02010600030101010101" pitchFamily="2" charset="-122"/>
                  </a:rPr>
                  <a:t>3</a:t>
                </a:r>
                <a:r>
                  <a:rPr lang="zh-CN" altLang="zh-CN" sz="1800" b="1" dirty="0">
                    <a:effectLst/>
                    <a:latin typeface="Times New Roman" panose="02020603050405020304" pitchFamily="18" charset="0"/>
                    <a:ea typeface="宋体" panose="02010600030101010101" pitchFamily="2" charset="-122"/>
                  </a:rPr>
                  <a:t>）召回率</a:t>
                </a:r>
                <a:r>
                  <a:rPr lang="en-US" altLang="zh-CN" b="1" dirty="0">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Recall</a:t>
                </a:r>
                <a:r>
                  <a:rPr lang="en-US" altLang="zh-CN" dirty="0">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algn="just">
                  <a:lnSpc>
                    <a:spcPct val="150000"/>
                  </a:lnSpc>
                </a:pPr>
                <a:r>
                  <a:rPr lang="zh-CN" altLang="zh-CN" sz="1800" dirty="0">
                    <a:effectLst/>
                    <a:latin typeface="Times New Roman" panose="02020603050405020304" pitchFamily="18" charset="0"/>
                    <a:ea typeface="宋体" panose="02010600030101010101" pitchFamily="2" charset="-122"/>
                  </a:rPr>
                  <a:t>召回率用来衡量预测轨迹的</a:t>
                </a:r>
                <a:r>
                  <a:rPr lang="zh-CN" altLang="zh-CN" sz="1800" b="1" dirty="0">
                    <a:effectLst/>
                    <a:latin typeface="Times New Roman" panose="02020603050405020304" pitchFamily="18" charset="0"/>
                    <a:ea typeface="宋体" panose="02010600030101010101" pitchFamily="2" charset="-122"/>
                  </a:rPr>
                  <a:t>稳定性</a:t>
                </a:r>
                <a:r>
                  <a:rPr lang="zh-CN" altLang="zh-CN" sz="1800" dirty="0">
                    <a:effectLst/>
                    <a:latin typeface="Times New Roman" panose="02020603050405020304" pitchFamily="18" charset="0"/>
                    <a:ea typeface="宋体" panose="02010600030101010101" pitchFamily="2" charset="-122"/>
                  </a:rPr>
                  <a:t>，即在</a:t>
                </a:r>
                <a:r>
                  <a:rPr lang="en-US" altLang="zh-CN" sz="1800" dirty="0">
                    <a:effectLst/>
                    <a:latin typeface="Times New Roman" panose="02020603050405020304" pitchFamily="18" charset="0"/>
                    <a:ea typeface="宋体" panose="02010600030101010101" pitchFamily="2" charset="-122"/>
                  </a:rPr>
                  <a:t>3s</a:t>
                </a:r>
                <a:r>
                  <a:rPr lang="zh-CN" altLang="zh-CN" sz="1800" dirty="0">
                    <a:effectLst/>
                    <a:latin typeface="Times New Roman" panose="02020603050405020304" pitchFamily="18" charset="0"/>
                    <a:ea typeface="宋体" panose="02010600030101010101" pitchFamily="2" charset="-122"/>
                  </a:rPr>
                  <a:t>时刻预测点与真实点的差值分别小于（</a:t>
                </a:r>
                <a:r>
                  <a:rPr lang="en-US" altLang="zh-CN" sz="1800" b="1" dirty="0">
                    <a:solidFill>
                      <a:srgbClr val="FF0000"/>
                    </a:solidFill>
                    <a:effectLst/>
                    <a:latin typeface="Times New Roman" panose="02020603050405020304" pitchFamily="18" charset="0"/>
                    <a:ea typeface="宋体" panose="02010600030101010101" pitchFamily="2" charset="-122"/>
                  </a:rPr>
                  <a:t>1.5m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1m</a:t>
                </a:r>
                <a:r>
                  <a:rPr lang="zh-CN" altLang="zh-CN" sz="1800" b="1" dirty="0">
                    <a:solidFill>
                      <a:srgbClr val="FF0000"/>
                    </a:solidFill>
                    <a:effectLst/>
                    <a:latin typeface="Times New Roman" panose="02020603050405020304" pitchFamily="18" charset="0"/>
                    <a:ea typeface="宋体" panose="02010600030101010101" pitchFamily="2" charset="-122"/>
                  </a:rPr>
                  <a:t>，</a:t>
                </a:r>
                <a:r>
                  <a:rPr lang="en-US" altLang="zh-CN" sz="1800" b="1" dirty="0">
                    <a:solidFill>
                      <a:srgbClr val="FF0000"/>
                    </a:solidFill>
                    <a:effectLst/>
                    <a:latin typeface="Times New Roman" panose="02020603050405020304" pitchFamily="18" charset="0"/>
                    <a:ea typeface="宋体" panose="02010600030101010101" pitchFamily="2" charset="-122"/>
                  </a:rPr>
                  <a:t>0.85m</a:t>
                </a:r>
                <a:r>
                  <a:rPr lang="zh-CN" altLang="zh-CN" sz="1800" dirty="0">
                    <a:effectLst/>
                    <a:latin typeface="Times New Roman" panose="02020603050405020304" pitchFamily="18" charset="0"/>
                    <a:ea typeface="宋体" panose="02010600030101010101" pitchFamily="2" charset="-122"/>
                  </a:rPr>
                  <a:t>）。</a:t>
                </a:r>
              </a:p>
              <a:p>
                <a:r>
                  <a:rPr lang="en-US" altLang="zh-CN" sz="18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𝑅𝑒𝑐𝑎𝑙𝑙</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𝑑𝑖𝑓𝑓</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𝑔𝑡</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eqArr>
                      </m:e>
                    </m:d>
                  </m:oMath>
                </a14:m>
                <a:endParaRPr lang="zh-CN" altLang="en-US" i="1" dirty="0"/>
              </a:p>
            </p:txBody>
          </p:sp>
        </mc:Choice>
        <mc:Fallback xmlns="">
          <p:sp>
            <p:nvSpPr>
              <p:cNvPr id="27" name="文本框 26">
                <a:extLst>
                  <a:ext uri="{FF2B5EF4-FFF2-40B4-BE49-F238E27FC236}">
                    <a16:creationId xmlns:a16="http://schemas.microsoft.com/office/drawing/2014/main" id="{F6470089-5A23-4FD6-8F9B-09EE63446838}"/>
                  </a:ext>
                </a:extLst>
              </p:cNvPr>
              <p:cNvSpPr txBox="1">
                <a:spLocks noRot="1" noChangeAspect="1" noMove="1" noResize="1" noEditPoints="1" noAdjustHandles="1" noChangeArrowheads="1" noChangeShapeType="1" noTextEdit="1"/>
              </p:cNvSpPr>
              <p:nvPr/>
            </p:nvSpPr>
            <p:spPr>
              <a:xfrm>
                <a:off x="99367" y="704616"/>
                <a:ext cx="12092633" cy="4796185"/>
              </a:xfrm>
              <a:prstGeom prst="rect">
                <a:avLst/>
              </a:prstGeom>
              <a:blipFill>
                <a:blip r:embed="rId3"/>
                <a:stretch>
                  <a:fillRect l="-403"/>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6B7D83D8-22E0-477A-B117-53495EF85625}"/>
              </a:ext>
            </a:extLst>
          </p:cNvPr>
          <p:cNvSpPr txBox="1"/>
          <p:nvPr/>
        </p:nvSpPr>
        <p:spPr>
          <a:xfrm>
            <a:off x="99367" y="5388309"/>
            <a:ext cx="8810717" cy="875881"/>
          </a:xfrm>
          <a:prstGeom prst="rect">
            <a:avLst/>
          </a:prstGeom>
          <a:noFill/>
        </p:spPr>
        <p:txBody>
          <a:bodyPr wrap="square" rtlCol="0">
            <a:spAutoFit/>
          </a:bodyPr>
          <a:lstStyle/>
          <a:p>
            <a:pPr>
              <a:lnSpc>
                <a:spcPct val="150000"/>
              </a:lnSpc>
            </a:pPr>
            <a:r>
              <a:rPr lang="en-US" altLang="zh-CN" b="1" dirty="0"/>
              <a:t>4</a:t>
            </a:r>
            <a:r>
              <a:rPr lang="zh-CN" altLang="en-US" b="1" dirty="0"/>
              <a:t>）准确率</a:t>
            </a:r>
            <a:r>
              <a:rPr lang="en-US" altLang="zh-CN" dirty="0"/>
              <a:t>(</a:t>
            </a:r>
            <a:r>
              <a:rPr lang="en-US" altLang="zh-CN" dirty="0" err="1">
                <a:latin typeface="Times New Roman" panose="02020603050405020304" pitchFamily="18" charset="0"/>
                <a:cs typeface="Times New Roman" panose="02020603050405020304" pitchFamily="18" charset="0"/>
              </a:rPr>
              <a:t>Accuary</a:t>
            </a:r>
            <a:r>
              <a:rPr lang="en-US" altLang="zh-CN" dirty="0">
                <a:latin typeface="Times New Roman" panose="02020603050405020304" pitchFamily="18" charset="0"/>
                <a:cs typeface="Times New Roman" panose="02020603050405020304" pitchFamily="18" charset="0"/>
              </a:rPr>
              <a:t>)</a:t>
            </a:r>
            <a:r>
              <a:rPr lang="en-US" altLang="zh-CN" dirty="0"/>
              <a:t>-----</a:t>
            </a:r>
            <a:r>
              <a:rPr lang="zh-CN" altLang="en-US" dirty="0"/>
              <a:t>只用来评测机动车与非机动车</a:t>
            </a:r>
            <a:endParaRPr lang="en-US" altLang="zh-CN" dirty="0"/>
          </a:p>
          <a:p>
            <a:pPr>
              <a:lnSpc>
                <a:spcPct val="150000"/>
              </a:lnSpc>
            </a:pPr>
            <a:r>
              <a:rPr lang="zh-CN" altLang="en-US" dirty="0"/>
              <a:t>最终预测位置与真实轨迹最终位置，在同一车道内。</a:t>
            </a:r>
          </a:p>
        </p:txBody>
      </p:sp>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机动车与非机动车预测结果定量分析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5" name="文本框 14">
            <a:extLst>
              <a:ext uri="{FF2B5EF4-FFF2-40B4-BE49-F238E27FC236}">
                <a16:creationId xmlns:a16="http://schemas.microsoft.com/office/drawing/2014/main" id="{027B29F9-5BE2-497F-ADE0-4763AD3011B4}"/>
              </a:ext>
            </a:extLst>
          </p:cNvPr>
          <p:cNvSpPr txBox="1"/>
          <p:nvPr/>
        </p:nvSpPr>
        <p:spPr>
          <a:xfrm>
            <a:off x="548731" y="785878"/>
            <a:ext cx="9988133" cy="1701748"/>
          </a:xfrm>
          <a:prstGeom prst="rect">
            <a:avLst/>
          </a:prstGeom>
          <a:noFill/>
        </p:spPr>
        <p:txBody>
          <a:bodyPr wrap="square">
            <a:spAutoFit/>
          </a:bodyPr>
          <a:lstStyle/>
          <a:p>
            <a:pPr algn="just">
              <a:lnSpc>
                <a:spcPct val="150000"/>
              </a:lnSpc>
            </a:pPr>
            <a:r>
              <a:rPr lang="zh-CN" altLang="zh-CN" sz="1800" dirty="0">
                <a:effectLst/>
                <a:latin typeface="Times New Roman" panose="02020603050405020304" pitchFamily="18" charset="0"/>
                <a:ea typeface="宋体" panose="02010600030101010101" pitchFamily="2" charset="-122"/>
              </a:rPr>
              <a:t>机动车与非机动车的轨迹预测方法与三种基线模型</a:t>
            </a:r>
            <a:r>
              <a:rPr lang="en-US" altLang="zh-CN" sz="1800" dirty="0">
                <a:solidFill>
                  <a:srgbClr val="FF0000"/>
                </a:solidFill>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a:t>
            </a:r>
            <a:r>
              <a:rPr lang="en-US" altLang="zh-CN" sz="1800" dirty="0">
                <a:solidFill>
                  <a:srgbClr val="FF0000"/>
                </a:solidFill>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r>
              <a:rPr lang="en-US" altLang="zh-CN" sz="1800" dirty="0">
                <a:solidFill>
                  <a:srgbClr val="FF0000"/>
                </a:solidFill>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进行比较：</a:t>
            </a: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•无迹卡尔曼滤波（</a:t>
            </a:r>
            <a:r>
              <a:rPr lang="en-US" altLang="zh-CN" sz="1800" dirty="0">
                <a:effectLst/>
                <a:latin typeface="Times New Roman" panose="02020603050405020304" pitchFamily="18" charset="0"/>
                <a:ea typeface="宋体" panose="02010600030101010101" pitchFamily="2" charset="-122"/>
              </a:rPr>
              <a:t>Unscented Kalman Filter</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UKF</a:t>
            </a:r>
            <a:r>
              <a:rPr lang="zh-CN" altLang="zh-CN" sz="1800" dirty="0">
                <a:effectLst/>
                <a:latin typeface="Times New Roman" panose="02020603050405020304" pitchFamily="18" charset="0"/>
                <a:ea typeface="宋体" panose="02010600030101010101" pitchFamily="2" charset="-122"/>
              </a:rPr>
              <a:t>），按照时间的先后顺序向前传播估计状态</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•单一轨迹预测模型（</a:t>
            </a:r>
            <a:r>
              <a:rPr lang="en-US" altLang="zh-CN" sz="1800" dirty="0">
                <a:effectLst/>
                <a:latin typeface="Times New Roman" panose="02020603050405020304" pitchFamily="18" charset="0"/>
                <a:ea typeface="宋体" panose="02010600030101010101" pitchFamily="2" charset="-122"/>
              </a:rPr>
              <a:t>Single Trajectory Prediction</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STP</a:t>
            </a:r>
            <a:r>
              <a:rPr lang="zh-CN" altLang="zh-CN" sz="1800" dirty="0">
                <a:effectLst/>
                <a:latin typeface="Times New Roman" panose="02020603050405020304" pitchFamily="18" charset="0"/>
                <a:ea typeface="宋体" panose="02010600030101010101" pitchFamily="2" charset="-122"/>
              </a:rPr>
              <a:t>）；</a:t>
            </a:r>
          </a:p>
          <a:p>
            <a:pPr indent="304800" algn="just">
              <a:lnSpc>
                <a:spcPct val="150000"/>
              </a:lnSpc>
            </a:pP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MDN</a:t>
            </a:r>
            <a:r>
              <a:rPr lang="zh-CN" altLang="zh-CN" sz="1800" dirty="0">
                <a:effectLst/>
                <a:latin typeface="Times New Roman" panose="02020603050405020304" pitchFamily="18" charset="0"/>
                <a:ea typeface="宋体" panose="02010600030101010101" pitchFamily="2" charset="-122"/>
              </a:rPr>
              <a:t>，轨迹空间上的高斯混合模型。</a:t>
            </a:r>
          </a:p>
        </p:txBody>
      </p:sp>
      <p:graphicFrame>
        <p:nvGraphicFramePr>
          <p:cNvPr id="4" name="表格 3">
            <a:extLst>
              <a:ext uri="{FF2B5EF4-FFF2-40B4-BE49-F238E27FC236}">
                <a16:creationId xmlns:a16="http://schemas.microsoft.com/office/drawing/2014/main" id="{ED55BF86-ED09-4490-9C73-F57F4D5E28F8}"/>
              </a:ext>
            </a:extLst>
          </p:cNvPr>
          <p:cNvGraphicFramePr>
            <a:graphicFrameLocks noGrp="1"/>
          </p:cNvGraphicFramePr>
          <p:nvPr>
            <p:extLst>
              <p:ext uri="{D42A27DB-BD31-4B8C-83A1-F6EECF244321}">
                <p14:modId xmlns:p14="http://schemas.microsoft.com/office/powerpoint/2010/main" val="2730183932"/>
              </p:ext>
            </p:extLst>
          </p:nvPr>
        </p:nvGraphicFramePr>
        <p:xfrm>
          <a:off x="548731" y="2512697"/>
          <a:ext cx="11232145" cy="4214186"/>
        </p:xfrm>
        <a:graphic>
          <a:graphicData uri="http://schemas.openxmlformats.org/drawingml/2006/table">
            <a:tbl>
              <a:tblPr firstRow="1" firstCol="1" bandRow="1">
                <a:tableStyleId>{5C22544A-7EE6-4342-B048-85BDC9FD1C3A}</a:tableStyleId>
              </a:tblPr>
              <a:tblGrid>
                <a:gridCol w="1089517">
                  <a:extLst>
                    <a:ext uri="{9D8B030D-6E8A-4147-A177-3AD203B41FA5}">
                      <a16:colId xmlns:a16="http://schemas.microsoft.com/office/drawing/2014/main" val="1867374637"/>
                    </a:ext>
                  </a:extLst>
                </a:gridCol>
                <a:gridCol w="871615">
                  <a:extLst>
                    <a:ext uri="{9D8B030D-6E8A-4147-A177-3AD203B41FA5}">
                      <a16:colId xmlns:a16="http://schemas.microsoft.com/office/drawing/2014/main" val="1722980379"/>
                    </a:ext>
                  </a:extLst>
                </a:gridCol>
                <a:gridCol w="873861">
                  <a:extLst>
                    <a:ext uri="{9D8B030D-6E8A-4147-A177-3AD203B41FA5}">
                      <a16:colId xmlns:a16="http://schemas.microsoft.com/office/drawing/2014/main" val="1987853615"/>
                    </a:ext>
                  </a:extLst>
                </a:gridCol>
                <a:gridCol w="873861">
                  <a:extLst>
                    <a:ext uri="{9D8B030D-6E8A-4147-A177-3AD203B41FA5}">
                      <a16:colId xmlns:a16="http://schemas.microsoft.com/office/drawing/2014/main" val="4012262288"/>
                    </a:ext>
                  </a:extLst>
                </a:gridCol>
                <a:gridCol w="871615">
                  <a:extLst>
                    <a:ext uri="{9D8B030D-6E8A-4147-A177-3AD203B41FA5}">
                      <a16:colId xmlns:a16="http://schemas.microsoft.com/office/drawing/2014/main" val="1018535375"/>
                    </a:ext>
                  </a:extLst>
                </a:gridCol>
                <a:gridCol w="873861">
                  <a:extLst>
                    <a:ext uri="{9D8B030D-6E8A-4147-A177-3AD203B41FA5}">
                      <a16:colId xmlns:a16="http://schemas.microsoft.com/office/drawing/2014/main" val="2641484464"/>
                    </a:ext>
                  </a:extLst>
                </a:gridCol>
                <a:gridCol w="873861">
                  <a:extLst>
                    <a:ext uri="{9D8B030D-6E8A-4147-A177-3AD203B41FA5}">
                      <a16:colId xmlns:a16="http://schemas.microsoft.com/office/drawing/2014/main" val="613860930"/>
                    </a:ext>
                  </a:extLst>
                </a:gridCol>
                <a:gridCol w="871615">
                  <a:extLst>
                    <a:ext uri="{9D8B030D-6E8A-4147-A177-3AD203B41FA5}">
                      <a16:colId xmlns:a16="http://schemas.microsoft.com/office/drawing/2014/main" val="2067596754"/>
                    </a:ext>
                  </a:extLst>
                </a:gridCol>
                <a:gridCol w="873861">
                  <a:extLst>
                    <a:ext uri="{9D8B030D-6E8A-4147-A177-3AD203B41FA5}">
                      <a16:colId xmlns:a16="http://schemas.microsoft.com/office/drawing/2014/main" val="2653995065"/>
                    </a:ext>
                  </a:extLst>
                </a:gridCol>
                <a:gridCol w="873861">
                  <a:extLst>
                    <a:ext uri="{9D8B030D-6E8A-4147-A177-3AD203B41FA5}">
                      <a16:colId xmlns:a16="http://schemas.microsoft.com/office/drawing/2014/main" val="2794058045"/>
                    </a:ext>
                  </a:extLst>
                </a:gridCol>
                <a:gridCol w="2284617">
                  <a:extLst>
                    <a:ext uri="{9D8B030D-6E8A-4147-A177-3AD203B41FA5}">
                      <a16:colId xmlns:a16="http://schemas.microsoft.com/office/drawing/2014/main" val="1336936437"/>
                    </a:ext>
                  </a:extLst>
                </a:gridCol>
              </a:tblGrid>
              <a:tr h="241319">
                <a:tc>
                  <a:txBody>
                    <a:bodyPr/>
                    <a:lstStyle/>
                    <a:p>
                      <a:pPr indent="127000" algn="ctr">
                        <a:lnSpc>
                          <a:spcPct val="125000"/>
                        </a:lnSpc>
                      </a:pPr>
                      <a:r>
                        <a:rPr lang="en-US" sz="100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单一任务的轨迹预测模型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4236615"/>
                  </a:ext>
                </a:extLst>
              </a:tr>
              <a:tr h="241319">
                <a:tc rowSpan="2">
                  <a:txBody>
                    <a:bodyPr/>
                    <a:lstStyle/>
                    <a:p>
                      <a:pPr indent="127000" algn="just">
                        <a:lnSpc>
                          <a:spcPct val="125000"/>
                        </a:lnSpc>
                      </a:pPr>
                      <a:r>
                        <a:rPr lang="zh-CN" sz="16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MinFDE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Recall</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Accuary</a:t>
                      </a:r>
                      <a:r>
                        <a:rPr lang="zh-CN" sz="1400">
                          <a:effectLst/>
                          <a:latin typeface="Times New Roman" panose="02020603050405020304" pitchFamily="18" charset="0"/>
                          <a:cs typeface="Times New Roman" panose="02020603050405020304" pitchFamily="18" charset="0"/>
                        </a:rPr>
                        <a:t>（</a:t>
                      </a:r>
                      <a:r>
                        <a:rPr lang="en-US" sz="1400">
                          <a:effectLst/>
                          <a:latin typeface="Times New Roman" panose="02020603050405020304" pitchFamily="18" charset="0"/>
                          <a:cs typeface="Times New Roman" panose="02020603050405020304" pitchFamily="18" charset="0"/>
                        </a:rPr>
                        <a:t>5s</a:t>
                      </a:r>
                      <a:r>
                        <a:rPr lang="zh-CN" sz="1400">
                          <a:effectLst/>
                          <a:latin typeface="Times New Roman" panose="02020603050405020304" pitchFamily="18" charset="0"/>
                          <a:cs typeface="Times New Roman" panose="02020603050405020304" pitchFamily="18" charset="0"/>
                        </a:rPr>
                        <a:t>）</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9951148"/>
                  </a:ext>
                </a:extLst>
              </a:tr>
              <a:tr h="241319">
                <a:tc vMerge="1">
                  <a:txBody>
                    <a:bodyPr/>
                    <a:lstStyle/>
                    <a:p>
                      <a:endParaRPr lang="zh-CN" altLang="en-US"/>
                    </a:p>
                  </a:txBody>
                  <a:tcPr/>
                </a:tc>
                <a:tc>
                  <a:txBody>
                    <a:bodyPr/>
                    <a:lstStyle/>
                    <a:p>
                      <a:pPr indent="127000" algn="ctr">
                        <a:lnSpc>
                          <a:spcPct val="125000"/>
                        </a:lnSpc>
                      </a:pPr>
                      <a:r>
                        <a:rPr lang="en-US" sz="1400">
                          <a:effectLst/>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558002162"/>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511453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592177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2.56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2.76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938212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3.66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2010508"/>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1.20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7453386"/>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0.54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1.04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1.00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2.16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0.43</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3049161"/>
                  </a:ext>
                </a:extLst>
              </a:tr>
              <a:tr h="241319">
                <a:tc rowSpan="2">
                  <a:txBody>
                    <a:bodyPr/>
                    <a:lstStyle/>
                    <a:p>
                      <a:pPr indent="127000" algn="ctr">
                        <a:lnSpc>
                          <a:spcPct val="125000"/>
                        </a:lnSpc>
                      </a:pPr>
                      <a:r>
                        <a:rPr lang="zh-CN" sz="1600" dirty="0">
                          <a:effectLst/>
                        </a:rPr>
                        <a:t>非机动车</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MinADE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MinFDE</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Recall</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400" dirty="0" err="1">
                          <a:effectLst/>
                          <a:latin typeface="Times New Roman" panose="02020603050405020304" pitchFamily="18" charset="0"/>
                          <a:cs typeface="Times New Roman" panose="02020603050405020304" pitchFamily="18" charset="0"/>
                        </a:rPr>
                        <a:t>Accuary</a:t>
                      </a:r>
                      <a:r>
                        <a:rPr lang="zh-CN" sz="1400" dirty="0">
                          <a:effectLst/>
                          <a:latin typeface="Times New Roman" panose="02020603050405020304" pitchFamily="18" charset="0"/>
                          <a:cs typeface="Times New Roman" panose="02020603050405020304" pitchFamily="18" charset="0"/>
                        </a:rPr>
                        <a:t>（</a:t>
                      </a:r>
                      <a:r>
                        <a:rPr lang="en-US" sz="1400" dirty="0">
                          <a:effectLst/>
                          <a:latin typeface="Times New Roman" panose="02020603050405020304" pitchFamily="18" charset="0"/>
                          <a:cs typeface="Times New Roman" panose="02020603050405020304" pitchFamily="18" charset="0"/>
                        </a:rPr>
                        <a:t>5s</a:t>
                      </a:r>
                      <a:r>
                        <a:rPr lang="zh-CN" sz="1400" dirty="0">
                          <a:effectLst/>
                          <a:latin typeface="Times New Roman" panose="02020603050405020304" pitchFamily="18" charset="0"/>
                          <a:cs typeface="Times New Roman" panose="02020603050405020304" pitchFamily="18" charset="0"/>
                        </a:rPr>
                        <a:t>）</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57660266"/>
                  </a:ext>
                </a:extLst>
              </a:tr>
              <a:tr h="241319">
                <a:tc vMerge="1">
                  <a:txBody>
                    <a:bodyPr/>
                    <a:lstStyle/>
                    <a:p>
                      <a:endParaRPr lang="zh-CN" altLang="en-US"/>
                    </a:p>
                  </a:txBody>
                  <a:tcP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3630465389"/>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6465550"/>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3.57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6.32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7630594"/>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3.02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75859285"/>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4.46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46012581"/>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1.62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52654243"/>
                  </a:ext>
                </a:extLst>
              </a:tr>
              <a:tr h="241319">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Ours3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0.27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1.40</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1.39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2.92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0.41</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0.78</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8252860"/>
                  </a:ext>
                </a:extLst>
              </a:tr>
            </a:tbl>
          </a:graphicData>
        </a:graphic>
      </p:graphicFrame>
      <p:sp>
        <p:nvSpPr>
          <p:cNvPr id="2" name="矩形 1">
            <a:extLst>
              <a:ext uri="{FF2B5EF4-FFF2-40B4-BE49-F238E27FC236}">
                <a16:creationId xmlns:a16="http://schemas.microsoft.com/office/drawing/2014/main" id="{49F247B9-91DC-4DA8-AA00-2DCB53B69050}"/>
              </a:ext>
            </a:extLst>
          </p:cNvPr>
          <p:cNvSpPr/>
          <p:nvPr/>
        </p:nvSpPr>
        <p:spPr>
          <a:xfrm>
            <a:off x="548731" y="4529470"/>
            <a:ext cx="11232145" cy="318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D36713D-770E-482E-961D-9C3A598D9063}"/>
              </a:ext>
            </a:extLst>
          </p:cNvPr>
          <p:cNvSpPr/>
          <p:nvPr/>
        </p:nvSpPr>
        <p:spPr>
          <a:xfrm>
            <a:off x="548731" y="6484106"/>
            <a:ext cx="11232145" cy="318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9DD31DC-B0EE-4FF1-9037-06398CF0B327}"/>
              </a:ext>
            </a:extLst>
          </p:cNvPr>
          <p:cNvSpPr/>
          <p:nvPr/>
        </p:nvSpPr>
        <p:spPr>
          <a:xfrm>
            <a:off x="7783033" y="3104707"/>
            <a:ext cx="797441" cy="1743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D9E93C5-3C6F-4A8A-8E6B-6850388714C7}"/>
              </a:ext>
            </a:extLst>
          </p:cNvPr>
          <p:cNvSpPr txBox="1"/>
          <p:nvPr/>
        </p:nvSpPr>
        <p:spPr>
          <a:xfrm>
            <a:off x="8888065" y="1742666"/>
            <a:ext cx="1830305" cy="369332"/>
          </a:xfrm>
          <a:prstGeom prst="rect">
            <a:avLst/>
          </a:prstGeom>
          <a:noFill/>
        </p:spPr>
        <p:txBody>
          <a:bodyPr wrap="square">
            <a:spAutoFit/>
          </a:bodyPr>
          <a:lstStyle/>
          <a:p>
            <a:r>
              <a:rPr lang="en-US" altLang="zh-CN" sz="1800" dirty="0">
                <a:solidFill>
                  <a:srgbClr val="FF0000"/>
                </a:solidFill>
                <a:effectLst/>
                <a:latin typeface="Times New Roman" panose="02020603050405020304" pitchFamily="18" charset="0"/>
                <a:ea typeface="宋体" panose="02010600030101010101" pitchFamily="2" charset="-122"/>
              </a:rPr>
              <a:t>142.9%</a:t>
            </a:r>
            <a:r>
              <a:rPr lang="zh-CN" altLang="en-US" sz="1800" dirty="0">
                <a:solidFill>
                  <a:srgbClr val="FF0000"/>
                </a:solidFill>
                <a:effectLst/>
                <a:latin typeface="Times New Roman" panose="02020603050405020304" pitchFamily="18" charset="0"/>
                <a:ea typeface="宋体" panose="02010600030101010101" pitchFamily="2" charset="-122"/>
              </a:rPr>
              <a:t>，</a:t>
            </a:r>
            <a:r>
              <a:rPr lang="en-US" altLang="zh-CN" sz="1800" dirty="0">
                <a:solidFill>
                  <a:srgbClr val="FF0000"/>
                </a:solidFill>
                <a:effectLst/>
                <a:latin typeface="Times New Roman" panose="02020603050405020304" pitchFamily="18" charset="0"/>
                <a:ea typeface="宋体" panose="02010600030101010101" pitchFamily="2" charset="-122"/>
              </a:rPr>
              <a:t>44.1%</a:t>
            </a:r>
            <a:endParaRPr lang="zh-CN" altLang="en-US" dirty="0">
              <a:solidFill>
                <a:srgbClr val="FF0000"/>
              </a:solidFill>
            </a:endParaRPr>
          </a:p>
        </p:txBody>
      </p:sp>
      <p:cxnSp>
        <p:nvCxnSpPr>
          <p:cNvPr id="7" name="直接箭头连接符 6">
            <a:extLst>
              <a:ext uri="{FF2B5EF4-FFF2-40B4-BE49-F238E27FC236}">
                <a16:creationId xmlns:a16="http://schemas.microsoft.com/office/drawing/2014/main" id="{6D7F8C8C-008A-421A-9A43-587FADBB5D65}"/>
              </a:ext>
            </a:extLst>
          </p:cNvPr>
          <p:cNvCxnSpPr/>
          <p:nvPr/>
        </p:nvCxnSpPr>
        <p:spPr>
          <a:xfrm flipV="1">
            <a:off x="8580474" y="1977656"/>
            <a:ext cx="340242" cy="11270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3" grpId="0" animBg="1"/>
      <p:bldP spid="14" grpId="0"/>
    </p:bldLst>
  </p:timing>
  <p:extLst>
    <p:ext uri="{E180D4A7-C9FB-4DFB-919C-405C955672EB}">
      <p14:showEvtLst xmlns:p14="http://schemas.microsoft.com/office/powerpoint/2010/main">
        <p14:playEvt time="3844" objId="2"/>
        <p14:stopEvt time="15832" objId="2"/>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519885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机动车与非机动车多任务轨迹预测模型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aphicFrame>
        <p:nvGraphicFramePr>
          <p:cNvPr id="2" name="表格 1">
            <a:extLst>
              <a:ext uri="{FF2B5EF4-FFF2-40B4-BE49-F238E27FC236}">
                <a16:creationId xmlns:a16="http://schemas.microsoft.com/office/drawing/2014/main" id="{95D894AF-CB99-425D-BAC0-B187E9A6CF76}"/>
              </a:ext>
            </a:extLst>
          </p:cNvPr>
          <p:cNvGraphicFramePr>
            <a:graphicFrameLocks noGrp="1"/>
          </p:cNvGraphicFramePr>
          <p:nvPr>
            <p:extLst>
              <p:ext uri="{D42A27DB-BD31-4B8C-83A1-F6EECF244321}">
                <p14:modId xmlns:p14="http://schemas.microsoft.com/office/powerpoint/2010/main" val="2718573471"/>
              </p:ext>
            </p:extLst>
          </p:nvPr>
        </p:nvGraphicFramePr>
        <p:xfrm>
          <a:off x="1336165" y="667371"/>
          <a:ext cx="9040324" cy="6204821"/>
        </p:xfrm>
        <a:graphic>
          <a:graphicData uri="http://schemas.openxmlformats.org/drawingml/2006/table">
            <a:tbl>
              <a:tblPr firstRow="1" firstCol="1" bandRow="1">
                <a:tableStyleId>{5C22544A-7EE6-4342-B048-85BDC9FD1C3A}</a:tableStyleId>
              </a:tblPr>
              <a:tblGrid>
                <a:gridCol w="965507">
                  <a:extLst>
                    <a:ext uri="{9D8B030D-6E8A-4147-A177-3AD203B41FA5}">
                      <a16:colId xmlns:a16="http://schemas.microsoft.com/office/drawing/2014/main" val="1043419375"/>
                    </a:ext>
                  </a:extLst>
                </a:gridCol>
                <a:gridCol w="697913">
                  <a:extLst>
                    <a:ext uri="{9D8B030D-6E8A-4147-A177-3AD203B41FA5}">
                      <a16:colId xmlns:a16="http://schemas.microsoft.com/office/drawing/2014/main" val="4100148090"/>
                    </a:ext>
                  </a:extLst>
                </a:gridCol>
                <a:gridCol w="699721">
                  <a:extLst>
                    <a:ext uri="{9D8B030D-6E8A-4147-A177-3AD203B41FA5}">
                      <a16:colId xmlns:a16="http://schemas.microsoft.com/office/drawing/2014/main" val="268408683"/>
                    </a:ext>
                  </a:extLst>
                </a:gridCol>
                <a:gridCol w="699721">
                  <a:extLst>
                    <a:ext uri="{9D8B030D-6E8A-4147-A177-3AD203B41FA5}">
                      <a16:colId xmlns:a16="http://schemas.microsoft.com/office/drawing/2014/main" val="2619565289"/>
                    </a:ext>
                  </a:extLst>
                </a:gridCol>
                <a:gridCol w="697913">
                  <a:extLst>
                    <a:ext uri="{9D8B030D-6E8A-4147-A177-3AD203B41FA5}">
                      <a16:colId xmlns:a16="http://schemas.microsoft.com/office/drawing/2014/main" val="3600597624"/>
                    </a:ext>
                  </a:extLst>
                </a:gridCol>
                <a:gridCol w="699721">
                  <a:extLst>
                    <a:ext uri="{9D8B030D-6E8A-4147-A177-3AD203B41FA5}">
                      <a16:colId xmlns:a16="http://schemas.microsoft.com/office/drawing/2014/main" val="3245120107"/>
                    </a:ext>
                  </a:extLst>
                </a:gridCol>
                <a:gridCol w="699721">
                  <a:extLst>
                    <a:ext uri="{9D8B030D-6E8A-4147-A177-3AD203B41FA5}">
                      <a16:colId xmlns:a16="http://schemas.microsoft.com/office/drawing/2014/main" val="1979718072"/>
                    </a:ext>
                  </a:extLst>
                </a:gridCol>
                <a:gridCol w="697913">
                  <a:extLst>
                    <a:ext uri="{9D8B030D-6E8A-4147-A177-3AD203B41FA5}">
                      <a16:colId xmlns:a16="http://schemas.microsoft.com/office/drawing/2014/main" val="617715935"/>
                    </a:ext>
                  </a:extLst>
                </a:gridCol>
                <a:gridCol w="699721">
                  <a:extLst>
                    <a:ext uri="{9D8B030D-6E8A-4147-A177-3AD203B41FA5}">
                      <a16:colId xmlns:a16="http://schemas.microsoft.com/office/drawing/2014/main" val="191271688"/>
                    </a:ext>
                  </a:extLst>
                </a:gridCol>
                <a:gridCol w="699721">
                  <a:extLst>
                    <a:ext uri="{9D8B030D-6E8A-4147-A177-3AD203B41FA5}">
                      <a16:colId xmlns:a16="http://schemas.microsoft.com/office/drawing/2014/main" val="2855985784"/>
                    </a:ext>
                  </a:extLst>
                </a:gridCol>
                <a:gridCol w="1782752">
                  <a:extLst>
                    <a:ext uri="{9D8B030D-6E8A-4147-A177-3AD203B41FA5}">
                      <a16:colId xmlns:a16="http://schemas.microsoft.com/office/drawing/2014/main" val="231440368"/>
                    </a:ext>
                  </a:extLst>
                </a:gridCol>
              </a:tblGrid>
              <a:tr h="308873">
                <a:tc>
                  <a:txBody>
                    <a:bodyPr/>
                    <a:lstStyle/>
                    <a:p>
                      <a:pPr indent="127000" algn="ctr">
                        <a:lnSpc>
                          <a:spcPct val="125000"/>
                        </a:lnSpc>
                      </a:pPr>
                      <a:r>
                        <a:rPr lang="en-US" sz="1050">
                          <a:effectLst/>
                        </a:rPr>
                        <a:t> </a:t>
                      </a:r>
                      <a:endParaRPr lang="zh-CN" sz="1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10">
                  <a:txBody>
                    <a:bodyPr/>
                    <a:lstStyle/>
                    <a:p>
                      <a:pPr indent="127000" algn="ctr">
                        <a:lnSpc>
                          <a:spcPct val="125000"/>
                        </a:lnSpc>
                      </a:pPr>
                      <a:r>
                        <a:rPr lang="zh-CN" sz="2000" dirty="0">
                          <a:effectLst/>
                        </a:rPr>
                        <a:t>多任务轨迹预测模型</a:t>
                      </a:r>
                      <a:endParaRPr lang="zh-CN" sz="2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87970337"/>
                  </a:ext>
                </a:extLst>
              </a:tr>
              <a:tr h="250224">
                <a:tc rowSpan="2">
                  <a:txBody>
                    <a:bodyPr/>
                    <a:lstStyle/>
                    <a:p>
                      <a:pPr indent="127000" algn="ctr">
                        <a:lnSpc>
                          <a:spcPct val="125000"/>
                        </a:lnSpc>
                      </a:pPr>
                      <a:r>
                        <a:rPr lang="zh-CN" sz="1800" dirty="0">
                          <a:effectLst/>
                        </a:rPr>
                        <a:t>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MinFDE</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Recall</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600">
                          <a:effectLst/>
                          <a:latin typeface="Times New Roman" panose="02020603050405020304" pitchFamily="18" charset="0"/>
                          <a:cs typeface="Times New Roman" panose="02020603050405020304" pitchFamily="18" charset="0"/>
                        </a:rPr>
                        <a:t>Accuary</a:t>
                      </a:r>
                      <a:r>
                        <a:rPr lang="zh-CN" sz="1600">
                          <a:effectLst/>
                          <a:latin typeface="Times New Roman" panose="02020603050405020304" pitchFamily="18" charset="0"/>
                          <a:cs typeface="Times New Roman" panose="02020603050405020304" pitchFamily="18" charset="0"/>
                        </a:rPr>
                        <a:t>（</a:t>
                      </a:r>
                      <a:r>
                        <a:rPr lang="en-US" sz="1600">
                          <a:effectLst/>
                          <a:latin typeface="Times New Roman" panose="02020603050405020304" pitchFamily="18" charset="0"/>
                          <a:cs typeface="Times New Roman" panose="02020603050405020304" pitchFamily="18" charset="0"/>
                        </a:rPr>
                        <a:t>5s</a:t>
                      </a:r>
                      <a:r>
                        <a:rPr lang="zh-CN" sz="1600">
                          <a:effectLst/>
                          <a:latin typeface="Times New Roman" panose="02020603050405020304" pitchFamily="18" charset="0"/>
                          <a:cs typeface="Times New Roman" panose="02020603050405020304" pitchFamily="18" charset="0"/>
                        </a:rPr>
                        <a:t>）</a:t>
                      </a:r>
                      <a:endParaRPr lang="zh-CN" sz="16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6574954"/>
                  </a:ext>
                </a:extLst>
              </a:tr>
              <a:tr h="250224">
                <a:tc vMerge="1">
                  <a:txBody>
                    <a:bodyPr/>
                    <a:lstStyle/>
                    <a:p>
                      <a:endParaRPr lang="zh-CN" altLang="en-US"/>
                    </a:p>
                  </a:txBody>
                  <a:tcP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208804816"/>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2.16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1.19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3.83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6.99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0.09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92408369"/>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2.87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6.34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6577912"/>
                  </a:ext>
                </a:extLst>
              </a:tr>
              <a:tr h="28598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2.56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2.76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5.21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0.91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32861237"/>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Multi-Ours1</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0.81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0.34</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1.63</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3.65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0.26</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0.64</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542954354"/>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Multi-Ours2</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0.19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0.25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2.50</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0.80</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0.39</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0.88</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927418163"/>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Multi-Ours3</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0.17</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0.50</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0.21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0.95</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2.08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0.99</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rgbClr val="FF0000"/>
                          </a:solidFill>
                          <a:effectLst/>
                          <a:latin typeface="Times New Roman" panose="02020603050405020304" pitchFamily="18" charset="0"/>
                          <a:ea typeface="+mn-ea"/>
                          <a:cs typeface="Times New Roman" panose="02020603050405020304" pitchFamily="18" charset="0"/>
                        </a:rPr>
                        <a:t>0.87</a:t>
                      </a:r>
                      <a:endParaRPr lang="zh-CN" altLang="en-US" sz="1400" b="1" kern="12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0.43</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0.95</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605943658"/>
                  </a:ext>
                </a:extLst>
              </a:tr>
              <a:tr h="250224">
                <a:tc rowSpan="2">
                  <a:txBody>
                    <a:bodyPr/>
                    <a:lstStyle/>
                    <a:p>
                      <a:pPr indent="127000" algn="ctr">
                        <a:lnSpc>
                          <a:spcPct val="125000"/>
                        </a:lnSpc>
                      </a:pPr>
                      <a:r>
                        <a:rPr lang="zh-CN" sz="1800" dirty="0">
                          <a:effectLst/>
                        </a:rPr>
                        <a:t>非机动车</a:t>
                      </a:r>
                      <a:endParaRPr lang="zh-CN"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rowSpan="2">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Accuary</a:t>
                      </a:r>
                      <a:r>
                        <a:rPr lang="zh-CN" sz="1600" dirty="0">
                          <a:effectLst/>
                          <a:latin typeface="Times New Roman" panose="02020603050405020304" pitchFamily="18" charset="0"/>
                          <a:cs typeface="Times New Roman" panose="02020603050405020304" pitchFamily="18" charset="0"/>
                        </a:rPr>
                        <a:t>（</a:t>
                      </a:r>
                      <a:r>
                        <a:rPr lang="en-US" sz="1600" dirty="0">
                          <a:effectLst/>
                          <a:latin typeface="Times New Roman" panose="02020603050405020304" pitchFamily="18" charset="0"/>
                          <a:cs typeface="Times New Roman" panose="02020603050405020304" pitchFamily="18" charset="0"/>
                        </a:rPr>
                        <a:t>5s</a:t>
                      </a:r>
                      <a:r>
                        <a:rPr lang="zh-CN" sz="1600" dirty="0">
                          <a:effectLst/>
                          <a:latin typeface="Times New Roman" panose="02020603050405020304" pitchFamily="18" charset="0"/>
                          <a:cs typeface="Times New Roman" panose="02020603050405020304" pitchFamily="18" charset="0"/>
                        </a:rPr>
                        <a:t>）</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5895280"/>
                  </a:ext>
                </a:extLst>
              </a:tr>
              <a:tr h="337258">
                <a:tc vMerge="1">
                  <a:txBody>
                    <a:bodyPr/>
                    <a:lstStyle/>
                    <a:p>
                      <a:endParaRPr lang="zh-CN" altLang="en-US"/>
                    </a:p>
                  </a:txBody>
                  <a:tcP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1s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3s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5s</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970284252"/>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UKF</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2.07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4.38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3.47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7.28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0.12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0.22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7715449"/>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STP</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3.57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3.21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6.32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29856637"/>
                  </a:ext>
                </a:extLst>
              </a:tr>
              <a:tr h="250224">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MDN</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0.53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1.17</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3.02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2.05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5.15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0.86</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0.23</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783102"/>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Multi-Ours1</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1.12</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2.06</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2.13</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4.31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0.97</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0.46</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0.19</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246298115"/>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Multi-Ours2</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0.91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0.45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1.65</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3.25</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a:solidFill>
                            <a:schemeClr val="tx1"/>
                          </a:solidFill>
                          <a:effectLst/>
                          <a:latin typeface="Times New Roman" panose="02020603050405020304" pitchFamily="18" charset="0"/>
                          <a:ea typeface="+mn-ea"/>
                          <a:cs typeface="Times New Roman" panose="02020603050405020304" pitchFamily="18" charset="0"/>
                        </a:rPr>
                        <a:t>0.58</a:t>
                      </a:r>
                      <a:endParaRPr lang="zh-CN" altLang="en-US"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0.31</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0.67</a:t>
                      </a:r>
                      <a:endParaRPr lang="zh-CN" alt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834949265"/>
                  </a:ext>
                </a:extLst>
              </a:tr>
              <a:tr h="458924">
                <a:tc>
                  <a:txBody>
                    <a:bodyPr/>
                    <a:lstStyle/>
                    <a:p>
                      <a:pPr marL="0" indent="127000" algn="ctr" defTabSz="914400" rtl="0" eaLnBrk="1" latinLnBrk="0" hangingPunct="1">
                        <a:lnSpc>
                          <a:spcPct val="125000"/>
                        </a:lnSpc>
                      </a:pPr>
                      <a:r>
                        <a:rPr lang="en-US" sz="1400" b="1" kern="1200" dirty="0">
                          <a:solidFill>
                            <a:schemeClr val="lt1"/>
                          </a:solidFill>
                          <a:effectLst/>
                          <a:latin typeface="Times New Roman" panose="02020603050405020304" pitchFamily="18" charset="0"/>
                          <a:ea typeface="+mn-ea"/>
                          <a:cs typeface="Times New Roman" panose="02020603050405020304" pitchFamily="18" charset="0"/>
                        </a:rPr>
                        <a:t>Multi-Ours3</a:t>
                      </a:r>
                      <a:endParaRPr lang="zh-CN" altLang="en-US" sz="1400" b="1" kern="12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0.32</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0.80</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1.41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0.41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1.43</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2.81</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0.98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0.64</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0.38</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127000" algn="ctr" defTabSz="914400" rtl="0" eaLnBrk="1" latinLnBrk="0" hangingPunct="1">
                        <a:lnSpc>
                          <a:spcPct val="125000"/>
                        </a:lnSpc>
                      </a:pPr>
                      <a:r>
                        <a:rPr lang="en-US" sz="1400" b="1" kern="1200" dirty="0">
                          <a:solidFill>
                            <a:schemeClr val="tx1"/>
                          </a:solidFill>
                          <a:effectLst/>
                          <a:latin typeface="Times New Roman" panose="02020603050405020304" pitchFamily="18" charset="0"/>
                          <a:ea typeface="+mn-ea"/>
                          <a:cs typeface="Times New Roman" panose="02020603050405020304" pitchFamily="18" charset="0"/>
                        </a:rPr>
                        <a:t>0.77</a:t>
                      </a:r>
                      <a:endParaRPr lang="zh-CN" alt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944349075"/>
                  </a:ext>
                </a:extLst>
              </a:tr>
            </a:tbl>
          </a:graphicData>
        </a:graphic>
      </p:graphicFrame>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3" name="图片 12">
            <a:extLst>
              <a:ext uri="{FF2B5EF4-FFF2-40B4-BE49-F238E27FC236}">
                <a16:creationId xmlns:a16="http://schemas.microsoft.com/office/drawing/2014/main" id="{B11E0531-C142-46E0-97C3-C08A7ACF8C9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608371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多任务模型机动车分支的预测轨迹效果可视化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pic>
        <p:nvPicPr>
          <p:cNvPr id="10" name="图片 9">
            <a:extLst>
              <a:ext uri="{FF2B5EF4-FFF2-40B4-BE49-F238E27FC236}">
                <a16:creationId xmlns:a16="http://schemas.microsoft.com/office/drawing/2014/main" id="{9038EA01-FC14-4802-B2D3-E5F99F35FE73}"/>
              </a:ext>
            </a:extLst>
          </p:cNvPr>
          <p:cNvPicPr/>
          <p:nvPr/>
        </p:nvPicPr>
        <p:blipFill rotWithShape="1">
          <a:blip r:embed="rId3" cstate="print">
            <a:extLst>
              <a:ext uri="{28A0092B-C50C-407E-A947-70E740481C1C}">
                <a14:useLocalDpi xmlns:a14="http://schemas.microsoft.com/office/drawing/2010/main" val="0"/>
              </a:ext>
            </a:extLst>
          </a:blip>
          <a:srcRect l="12940" t="12307" r="11010" b="11311"/>
          <a:stretch/>
        </p:blipFill>
        <p:spPr bwMode="auto">
          <a:xfrm>
            <a:off x="232148" y="817888"/>
            <a:ext cx="3632876" cy="3594618"/>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D9550E88-7B00-408A-8172-8462543ECE7B}"/>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4125431" y="800100"/>
            <a:ext cx="3487479" cy="3594618"/>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1383DFA3-0D09-48F4-A18E-CDECEA5CE4F4}"/>
              </a:ext>
            </a:extLst>
          </p:cNvPr>
          <p:cNvPicPr/>
          <p:nvPr/>
        </p:nvPicPr>
        <p:blipFill rotWithShape="1">
          <a:blip r:embed="rId5" cstate="print">
            <a:extLst>
              <a:ext uri="{28A0092B-C50C-407E-A947-70E740481C1C}">
                <a14:useLocalDpi xmlns:a14="http://schemas.microsoft.com/office/drawing/2010/main" val="0"/>
              </a:ext>
            </a:extLst>
          </a:blip>
          <a:srcRect l="10267" t="16862" r="10560" b="15317"/>
          <a:stretch/>
        </p:blipFill>
        <p:spPr bwMode="auto">
          <a:xfrm>
            <a:off x="7873317" y="800100"/>
            <a:ext cx="3896925" cy="3594618"/>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44F864E1-2308-41B4-91D7-921EC6579FBA}"/>
              </a:ext>
            </a:extLst>
          </p:cNvPr>
          <p:cNvPicPr/>
          <p:nvPr/>
        </p:nvPicPr>
        <p:blipFill rotWithShape="1">
          <a:blip r:embed="rId3" cstate="print">
            <a:extLst>
              <a:ext uri="{28A0092B-C50C-407E-A947-70E740481C1C}">
                <a14:useLocalDpi xmlns:a14="http://schemas.microsoft.com/office/drawing/2010/main" val="0"/>
              </a:ext>
            </a:extLst>
          </a:blip>
          <a:srcRect l="44731" t="58126" r="35013" b="18152"/>
          <a:stretch/>
        </p:blipFill>
        <p:spPr bwMode="auto">
          <a:xfrm>
            <a:off x="232148" y="4536004"/>
            <a:ext cx="2009555" cy="2200942"/>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FC149B90-430D-49A7-BFEA-36D2B39F0016}"/>
              </a:ext>
            </a:extLst>
          </p:cNvPr>
          <p:cNvPicPr/>
          <p:nvPr/>
        </p:nvPicPr>
        <p:blipFill rotWithShape="1">
          <a:blip r:embed="rId4" cstate="print">
            <a:extLst>
              <a:ext uri="{28A0092B-C50C-407E-A947-70E740481C1C}">
                <a14:useLocalDpi xmlns:a14="http://schemas.microsoft.com/office/drawing/2010/main" val="0"/>
              </a:ext>
            </a:extLst>
          </a:blip>
          <a:srcRect l="12965" t="32318" r="47055" b="31559"/>
          <a:stretch/>
        </p:blipFill>
        <p:spPr bwMode="auto">
          <a:xfrm>
            <a:off x="4125431" y="4536004"/>
            <a:ext cx="2945220" cy="2200942"/>
          </a:xfrm>
          <a:prstGeom prst="rect">
            <a:avLst/>
          </a:prstGeom>
          <a:noFill/>
          <a:ln>
            <a:noFill/>
          </a:ln>
          <a:extLst>
            <a:ext uri="{53640926-AAD7-44D8-BBD7-CCE9431645EC}">
              <a14:shadowObscured xmlns:a14="http://schemas.microsoft.com/office/drawing/2010/main"/>
            </a:ext>
          </a:extLst>
        </p:spPr>
      </p:pic>
      <p:pic>
        <p:nvPicPr>
          <p:cNvPr id="16" name="图片 15">
            <a:extLst>
              <a:ext uri="{FF2B5EF4-FFF2-40B4-BE49-F238E27FC236}">
                <a16:creationId xmlns:a16="http://schemas.microsoft.com/office/drawing/2014/main" id="{40DEDA9B-09FE-4FA1-B846-CFA7EF09EABB}"/>
              </a:ext>
            </a:extLst>
          </p:cNvPr>
          <p:cNvPicPr/>
          <p:nvPr/>
        </p:nvPicPr>
        <p:blipFill rotWithShape="1">
          <a:blip r:embed="rId5" cstate="print">
            <a:extLst>
              <a:ext uri="{28A0092B-C50C-407E-A947-70E740481C1C}">
                <a14:useLocalDpi xmlns:a14="http://schemas.microsoft.com/office/drawing/2010/main" val="0"/>
              </a:ext>
            </a:extLst>
          </a:blip>
          <a:srcRect l="13830" t="40873" r="30870" b="30413"/>
          <a:stretch/>
        </p:blipFill>
        <p:spPr bwMode="auto">
          <a:xfrm>
            <a:off x="7873317" y="4448918"/>
            <a:ext cx="3609846" cy="22880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102621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844333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多任务模型机动车分支与单一任务机动车模型预测可视化对比图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4EE956D5-D7FF-4B27-9145-2E492CB22945}"/>
              </a:ext>
            </a:extLst>
          </p:cNvPr>
          <p:cNvSpPr txBox="1"/>
          <p:nvPr/>
        </p:nvSpPr>
        <p:spPr>
          <a:xfrm>
            <a:off x="2524991" y="6070589"/>
            <a:ext cx="1339703" cy="369332"/>
          </a:xfrm>
          <a:prstGeom prst="rect">
            <a:avLst/>
          </a:prstGeom>
          <a:noFill/>
        </p:spPr>
        <p:txBody>
          <a:bodyPr wrap="square" rtlCol="0">
            <a:spAutoFit/>
          </a:bodyPr>
          <a:lstStyle/>
          <a:p>
            <a:r>
              <a:rPr lang="zh-CN" altLang="en-US" dirty="0"/>
              <a:t>多任务模型</a:t>
            </a:r>
          </a:p>
        </p:txBody>
      </p:sp>
      <p:sp>
        <p:nvSpPr>
          <p:cNvPr id="14" name="文本框 13">
            <a:extLst>
              <a:ext uri="{FF2B5EF4-FFF2-40B4-BE49-F238E27FC236}">
                <a16:creationId xmlns:a16="http://schemas.microsoft.com/office/drawing/2014/main" id="{2F48653E-95BC-4AEA-B28F-6F26ED347AD8}"/>
              </a:ext>
            </a:extLst>
          </p:cNvPr>
          <p:cNvSpPr txBox="1"/>
          <p:nvPr/>
        </p:nvSpPr>
        <p:spPr>
          <a:xfrm>
            <a:off x="8169329" y="5996761"/>
            <a:ext cx="1657168" cy="369332"/>
          </a:xfrm>
          <a:prstGeom prst="rect">
            <a:avLst/>
          </a:prstGeom>
          <a:noFill/>
        </p:spPr>
        <p:txBody>
          <a:bodyPr wrap="square" rtlCol="0">
            <a:spAutoFit/>
          </a:bodyPr>
          <a:lstStyle/>
          <a:p>
            <a:r>
              <a:rPr lang="zh-CN" altLang="en-US" dirty="0"/>
              <a:t>单一任务模型</a:t>
            </a:r>
          </a:p>
        </p:txBody>
      </p:sp>
      <p:pic>
        <p:nvPicPr>
          <p:cNvPr id="16" name="图片 15">
            <a:extLst>
              <a:ext uri="{FF2B5EF4-FFF2-40B4-BE49-F238E27FC236}">
                <a16:creationId xmlns:a16="http://schemas.microsoft.com/office/drawing/2014/main" id="{6094611E-CC32-4DB0-B7C4-206278869CDA}"/>
              </a:ext>
            </a:extLst>
          </p:cNvPr>
          <p:cNvPicPr/>
          <p:nvPr/>
        </p:nvPicPr>
        <p:blipFill rotWithShape="1">
          <a:blip r:embed="rId3" cstate="print">
            <a:extLst>
              <a:ext uri="{28A0092B-C50C-407E-A947-70E740481C1C}">
                <a14:useLocalDpi xmlns:a14="http://schemas.microsoft.com/office/drawing/2010/main" val="0"/>
              </a:ext>
            </a:extLst>
          </a:blip>
          <a:srcRect l="11448" t="11901" r="10496" b="10035"/>
          <a:stretch/>
        </p:blipFill>
        <p:spPr bwMode="auto">
          <a:xfrm>
            <a:off x="6660586" y="903752"/>
            <a:ext cx="5290457" cy="5050496"/>
          </a:xfrm>
          <a:prstGeom prst="rect">
            <a:avLst/>
          </a:prstGeom>
          <a:noFill/>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DCE864C8-5542-471D-903B-323A8E692DE9}"/>
              </a:ext>
            </a:extLst>
          </p:cNvPr>
          <p:cNvPicPr/>
          <p:nvPr/>
        </p:nvPicPr>
        <p:blipFill rotWithShape="1">
          <a:blip r:embed="rId4" cstate="print">
            <a:extLst>
              <a:ext uri="{28A0092B-C50C-407E-A947-70E740481C1C}">
                <a14:useLocalDpi xmlns:a14="http://schemas.microsoft.com/office/drawing/2010/main" val="0"/>
              </a:ext>
            </a:extLst>
          </a:blip>
          <a:srcRect l="12965" t="11905" r="10578" b="10304"/>
          <a:stretch/>
        </p:blipFill>
        <p:spPr bwMode="auto">
          <a:xfrm>
            <a:off x="552856" y="946265"/>
            <a:ext cx="5290457" cy="5050496"/>
          </a:xfrm>
          <a:prstGeom prst="rect">
            <a:avLst/>
          </a:prstGeom>
          <a:noFill/>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00B92914-A6F9-423A-B9E5-FB6D7D615F33}"/>
              </a:ext>
            </a:extLst>
          </p:cNvPr>
          <p:cNvSpPr/>
          <p:nvPr/>
        </p:nvSpPr>
        <p:spPr>
          <a:xfrm>
            <a:off x="6829647" y="2724481"/>
            <a:ext cx="1134140" cy="637954"/>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rPr>
              <a:t>发散</a:t>
            </a:r>
          </a:p>
        </p:txBody>
      </p:sp>
    </p:spTree>
    <p:extLst>
      <p:ext uri="{BB962C8B-B14F-4D97-AF65-F5344CB8AC3E}">
        <p14:creationId xmlns:p14="http://schemas.microsoft.com/office/powerpoint/2010/main" val="2712672247"/>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26352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多任务模型机动车分支与机动车模型预测可视化对比图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208AE369-5911-4E6D-AF32-4A92E9363F6C}"/>
              </a:ext>
            </a:extLst>
          </p:cNvPr>
          <p:cNvPicPr/>
          <p:nvPr/>
        </p:nvPicPr>
        <p:blipFill rotWithShape="1">
          <a:blip r:embed="rId3" cstate="print">
            <a:extLst>
              <a:ext uri="{28A0092B-C50C-407E-A947-70E740481C1C}">
                <a14:useLocalDpi xmlns:a14="http://schemas.microsoft.com/office/drawing/2010/main" val="0"/>
              </a:ext>
            </a:extLst>
          </a:blip>
          <a:srcRect l="11678" t="12109" r="10266" b="10044"/>
          <a:stretch/>
        </p:blipFill>
        <p:spPr bwMode="auto">
          <a:xfrm>
            <a:off x="6552041" y="984536"/>
            <a:ext cx="5510050" cy="5592230"/>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C0F83217-6497-4594-8D58-18455C7C8B6A}"/>
              </a:ext>
            </a:extLst>
          </p:cNvPr>
          <p:cNvPicPr/>
          <p:nvPr/>
        </p:nvPicPr>
        <p:blipFill rotWithShape="1">
          <a:blip r:embed="rId4" cstate="print">
            <a:extLst>
              <a:ext uri="{28A0092B-C50C-407E-A947-70E740481C1C}">
                <a14:useLocalDpi xmlns:a14="http://schemas.microsoft.com/office/drawing/2010/main" val="0"/>
              </a:ext>
            </a:extLst>
          </a:blip>
          <a:srcRect l="11383" t="11906" r="10557" b="9765"/>
          <a:stretch/>
        </p:blipFill>
        <p:spPr bwMode="auto">
          <a:xfrm>
            <a:off x="552856" y="984536"/>
            <a:ext cx="5376530" cy="5578189"/>
          </a:xfrm>
          <a:prstGeom prst="rect">
            <a:avLst/>
          </a:prstGeom>
          <a:noFill/>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00B0EB97-C6AA-4E2B-91F6-35AD0717E7EF}"/>
              </a:ext>
            </a:extLst>
          </p:cNvPr>
          <p:cNvSpPr txBox="1"/>
          <p:nvPr/>
        </p:nvSpPr>
        <p:spPr>
          <a:xfrm>
            <a:off x="2461195" y="6488668"/>
            <a:ext cx="1339703" cy="369332"/>
          </a:xfrm>
          <a:prstGeom prst="rect">
            <a:avLst/>
          </a:prstGeom>
          <a:noFill/>
        </p:spPr>
        <p:txBody>
          <a:bodyPr wrap="square" rtlCol="0">
            <a:spAutoFit/>
          </a:bodyPr>
          <a:lstStyle/>
          <a:p>
            <a:r>
              <a:rPr lang="zh-CN" altLang="en-US" dirty="0"/>
              <a:t>多任务模型</a:t>
            </a:r>
          </a:p>
        </p:txBody>
      </p:sp>
      <p:sp>
        <p:nvSpPr>
          <p:cNvPr id="15" name="文本框 14">
            <a:extLst>
              <a:ext uri="{FF2B5EF4-FFF2-40B4-BE49-F238E27FC236}">
                <a16:creationId xmlns:a16="http://schemas.microsoft.com/office/drawing/2014/main" id="{57FA3F1A-EDB0-4781-8D67-502AE6CCC8C2}"/>
              </a:ext>
            </a:extLst>
          </p:cNvPr>
          <p:cNvSpPr txBox="1"/>
          <p:nvPr/>
        </p:nvSpPr>
        <p:spPr>
          <a:xfrm>
            <a:off x="8391104" y="6552092"/>
            <a:ext cx="1657168" cy="369332"/>
          </a:xfrm>
          <a:prstGeom prst="rect">
            <a:avLst/>
          </a:prstGeom>
          <a:noFill/>
        </p:spPr>
        <p:txBody>
          <a:bodyPr wrap="square" rtlCol="0">
            <a:spAutoFit/>
          </a:bodyPr>
          <a:lstStyle/>
          <a:p>
            <a:r>
              <a:rPr lang="zh-CN" altLang="en-US" dirty="0"/>
              <a:t>单一任务模型</a:t>
            </a:r>
          </a:p>
        </p:txBody>
      </p:sp>
      <p:sp>
        <p:nvSpPr>
          <p:cNvPr id="3" name="矩形 2">
            <a:extLst>
              <a:ext uri="{FF2B5EF4-FFF2-40B4-BE49-F238E27FC236}">
                <a16:creationId xmlns:a16="http://schemas.microsoft.com/office/drawing/2014/main" id="{28850A36-9A28-476A-B35B-BBEA693B5F55}"/>
              </a:ext>
            </a:extLst>
          </p:cNvPr>
          <p:cNvSpPr/>
          <p:nvPr/>
        </p:nvSpPr>
        <p:spPr>
          <a:xfrm>
            <a:off x="6759989" y="2060876"/>
            <a:ext cx="1519294" cy="712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不合理</a:t>
            </a:r>
          </a:p>
        </p:txBody>
      </p:sp>
    </p:spTree>
    <p:extLst>
      <p:ext uri="{BB962C8B-B14F-4D97-AF65-F5344CB8AC3E}">
        <p14:creationId xmlns:p14="http://schemas.microsoft.com/office/powerpoint/2010/main" val="3482309332"/>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7853432"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多任务模型非机动车分支与非机动车模型预测可视化对比图</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D87F631C-9658-4A21-8EE5-EEC68F63462D}"/>
              </a:ext>
            </a:extLst>
          </p:cNvPr>
          <p:cNvPicPr/>
          <p:nvPr/>
        </p:nvPicPr>
        <p:blipFill rotWithShape="1">
          <a:blip r:embed="rId3" cstate="print">
            <a:extLst>
              <a:ext uri="{28A0092B-C50C-407E-A947-70E740481C1C}">
                <a14:useLocalDpi xmlns:a14="http://schemas.microsoft.com/office/drawing/2010/main" val="0"/>
              </a:ext>
            </a:extLst>
          </a:blip>
          <a:srcRect l="11357" t="17842" r="10179" b="16056"/>
          <a:stretch/>
        </p:blipFill>
        <p:spPr bwMode="auto">
          <a:xfrm>
            <a:off x="179099" y="971339"/>
            <a:ext cx="5466789" cy="5572872"/>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895A3395-C720-4702-A1DD-A71974825366}"/>
              </a:ext>
            </a:extLst>
          </p:cNvPr>
          <p:cNvPicPr/>
          <p:nvPr/>
        </p:nvPicPr>
        <p:blipFill rotWithShape="1">
          <a:blip r:embed="rId4" cstate="print">
            <a:extLst>
              <a:ext uri="{28A0092B-C50C-407E-A947-70E740481C1C}">
                <a14:useLocalDpi xmlns:a14="http://schemas.microsoft.com/office/drawing/2010/main" val="0"/>
              </a:ext>
            </a:extLst>
          </a:blip>
          <a:srcRect l="11154" t="13584" r="10182" b="11595"/>
          <a:stretch/>
        </p:blipFill>
        <p:spPr bwMode="auto">
          <a:xfrm>
            <a:off x="6262093" y="989852"/>
            <a:ext cx="5105282" cy="5572873"/>
          </a:xfrm>
          <a:prstGeom prst="rect">
            <a:avLst/>
          </a:prstGeom>
          <a:noFill/>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34FF3E17-ECA8-4350-BC4F-36D9F6BDB822}"/>
              </a:ext>
            </a:extLst>
          </p:cNvPr>
          <p:cNvSpPr txBox="1"/>
          <p:nvPr/>
        </p:nvSpPr>
        <p:spPr>
          <a:xfrm>
            <a:off x="8170513" y="6525696"/>
            <a:ext cx="1657168" cy="369332"/>
          </a:xfrm>
          <a:prstGeom prst="rect">
            <a:avLst/>
          </a:prstGeom>
          <a:noFill/>
        </p:spPr>
        <p:txBody>
          <a:bodyPr wrap="square" rtlCol="0">
            <a:spAutoFit/>
          </a:bodyPr>
          <a:lstStyle/>
          <a:p>
            <a:r>
              <a:rPr lang="zh-CN" altLang="en-US" b="1" dirty="0"/>
              <a:t>单一任务模型</a:t>
            </a:r>
          </a:p>
        </p:txBody>
      </p:sp>
      <p:sp>
        <p:nvSpPr>
          <p:cNvPr id="14" name="文本框 13">
            <a:extLst>
              <a:ext uri="{FF2B5EF4-FFF2-40B4-BE49-F238E27FC236}">
                <a16:creationId xmlns:a16="http://schemas.microsoft.com/office/drawing/2014/main" id="{B269E930-BD56-44EA-A374-66B50BF0F897}"/>
              </a:ext>
            </a:extLst>
          </p:cNvPr>
          <p:cNvSpPr txBox="1"/>
          <p:nvPr/>
        </p:nvSpPr>
        <p:spPr>
          <a:xfrm>
            <a:off x="2461195" y="6488668"/>
            <a:ext cx="1339703" cy="369332"/>
          </a:xfrm>
          <a:prstGeom prst="rect">
            <a:avLst/>
          </a:prstGeom>
          <a:noFill/>
        </p:spPr>
        <p:txBody>
          <a:bodyPr wrap="square" rtlCol="0">
            <a:spAutoFit/>
          </a:bodyPr>
          <a:lstStyle/>
          <a:p>
            <a:r>
              <a:rPr lang="zh-CN" altLang="en-US" b="1" dirty="0"/>
              <a:t>多任务模型</a:t>
            </a:r>
          </a:p>
        </p:txBody>
      </p:sp>
      <p:sp>
        <p:nvSpPr>
          <p:cNvPr id="2" name="矩形 1">
            <a:extLst>
              <a:ext uri="{FF2B5EF4-FFF2-40B4-BE49-F238E27FC236}">
                <a16:creationId xmlns:a16="http://schemas.microsoft.com/office/drawing/2014/main" id="{21A003B3-B79D-4646-8FA4-BF8B9D0F2B2A}"/>
              </a:ext>
            </a:extLst>
          </p:cNvPr>
          <p:cNvSpPr/>
          <p:nvPr/>
        </p:nvSpPr>
        <p:spPr>
          <a:xfrm>
            <a:off x="3104707" y="1733107"/>
            <a:ext cx="1839433" cy="691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多模预测</a:t>
            </a:r>
          </a:p>
        </p:txBody>
      </p:sp>
    </p:spTree>
    <p:extLst>
      <p:ext uri="{BB962C8B-B14F-4D97-AF65-F5344CB8AC3E}">
        <p14:creationId xmlns:p14="http://schemas.microsoft.com/office/powerpoint/2010/main" val="222338020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808568" cy="800219"/>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行人预测结果分析</a:t>
            </a:r>
            <a:r>
              <a:rPr lang="en-US" altLang="zh-CN" sz="2300" dirty="0">
                <a:solidFill>
                  <a:srgbClr val="224982"/>
                </a:solidFill>
                <a:latin typeface="微软雅黑" panose="020B0503020204020204" pitchFamily="34" charset="-122"/>
                <a:ea typeface="微软雅黑" panose="020B0503020204020204" pitchFamily="34" charset="-122"/>
              </a:rPr>
              <a:t>-</a:t>
            </a:r>
            <a:r>
              <a:rPr lang="zh-CN" altLang="en-US" sz="2300" dirty="0">
                <a:solidFill>
                  <a:srgbClr val="224982"/>
                </a:solidFill>
                <a:latin typeface="微软雅黑" panose="020B0503020204020204" pitchFamily="34" charset="-122"/>
                <a:ea typeface="微软雅黑" panose="020B0503020204020204" pitchFamily="34" charset="-122"/>
              </a:rPr>
              <a:t>模型定量分析</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6" name="文本框 15">
            <a:extLst>
              <a:ext uri="{FF2B5EF4-FFF2-40B4-BE49-F238E27FC236}">
                <a16:creationId xmlns:a16="http://schemas.microsoft.com/office/drawing/2014/main" id="{B16242D7-5295-430F-A6BF-6598FDFB08BB}"/>
              </a:ext>
            </a:extLst>
          </p:cNvPr>
          <p:cNvSpPr txBox="1"/>
          <p:nvPr/>
        </p:nvSpPr>
        <p:spPr>
          <a:xfrm>
            <a:off x="783309" y="692658"/>
            <a:ext cx="11252747" cy="2537874"/>
          </a:xfrm>
          <a:prstGeom prst="rect">
            <a:avLst/>
          </a:prstGeom>
          <a:noFill/>
        </p:spPr>
        <p:txBody>
          <a:bodyPr wrap="square">
            <a:spAutoFit/>
          </a:bodyPr>
          <a:lstStyle/>
          <a:p>
            <a:pPr algn="just">
              <a:lnSpc>
                <a:spcPct val="150000"/>
              </a:lnSpc>
            </a:pP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，一种数据驱动的轨迹预测方法。</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-LSTM</a:t>
            </a:r>
            <a:r>
              <a:rPr lang="zh-CN" altLang="zh-CN" sz="1800" dirty="0">
                <a:effectLst/>
                <a:latin typeface="Times New Roman" panose="02020603050405020304" pitchFamily="18" charset="0"/>
                <a:ea typeface="宋体" panose="02010600030101010101" pitchFamily="2" charset="-122"/>
              </a:rPr>
              <a:t>，将每个行人与一个</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单元关联起来，利用栅格占有图模型收集并预测邻近行人的隐藏状态。</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 GAN</a:t>
            </a: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rPr>
              <a:t>网络方法，对行人轨迹进行多模预测。</a:t>
            </a:r>
          </a:p>
          <a:p>
            <a:pPr algn="just">
              <a:lnSpc>
                <a:spcPct val="150000"/>
              </a:lnSpc>
            </a:pPr>
            <a:r>
              <a:rPr lang="en-US" altLang="zh-CN" sz="1800" dirty="0">
                <a:effectLst/>
                <a:latin typeface="Times New Roman" panose="02020603050405020304" pitchFamily="18" charset="0"/>
                <a:ea typeface="宋体" panose="02010600030101010101" pitchFamily="2" charset="-122"/>
              </a:rPr>
              <a:t>Sophie</a:t>
            </a:r>
            <a:r>
              <a:rPr lang="zh-CN" altLang="zh-CN" sz="1800" dirty="0">
                <a:effectLst/>
                <a:latin typeface="Times New Roman" panose="02020603050405020304" pitchFamily="18" charset="0"/>
                <a:ea typeface="宋体" panose="02010600030101010101" pitchFamily="2" charset="-122"/>
              </a:rPr>
              <a:t>，基于物理场景和社会注意的轨迹预测生成模型。</a:t>
            </a:r>
          </a:p>
          <a:p>
            <a:pPr algn="just">
              <a:lnSpc>
                <a:spcPct val="150000"/>
              </a:lnSpc>
            </a:pPr>
            <a:r>
              <a:rPr lang="en-US" altLang="zh-CN" sz="1800" dirty="0">
                <a:effectLst/>
                <a:latin typeface="Times New Roman" panose="02020603050405020304" pitchFamily="18" charset="0"/>
                <a:ea typeface="宋体" panose="02010600030101010101" pitchFamily="2" charset="-122"/>
              </a:rPr>
              <a:t>Social-</a:t>
            </a:r>
            <a:r>
              <a:rPr lang="en-US" altLang="zh-CN" sz="1800" dirty="0" err="1">
                <a:effectLst/>
                <a:latin typeface="Times New Roman" panose="02020603050405020304" pitchFamily="18" charset="0"/>
                <a:ea typeface="宋体" panose="02010600030101010101" pitchFamily="2" charset="-122"/>
              </a:rPr>
              <a:t>BiGAT</a:t>
            </a:r>
            <a:r>
              <a:rPr lang="zh-CN" altLang="zh-CN" sz="1800" dirty="0">
                <a:effectLst/>
                <a:latin typeface="Times New Roman" panose="02020603050405020304" pitchFamily="18" charset="0"/>
                <a:ea typeface="宋体" panose="02010600030101010101" pitchFamily="2" charset="-122"/>
              </a:rPr>
              <a:t>，基于图注意力网络的轨迹预测生成模型。</a:t>
            </a:r>
          </a:p>
          <a:p>
            <a:pPr>
              <a:lnSpc>
                <a:spcPct val="150000"/>
              </a:lnSpc>
            </a:pPr>
            <a:r>
              <a:rPr lang="en-US" altLang="zh-CN" sz="1800" dirty="0">
                <a:effectLst/>
                <a:latin typeface="Times New Roman" panose="02020603050405020304" pitchFamily="18" charset="0"/>
                <a:ea typeface="宋体" panose="02010600030101010101" pitchFamily="2" charset="-122"/>
              </a:rPr>
              <a:t>Social-STGCNN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，一种使用图网络建模和时间卷积预测的轨迹预测模型。</a:t>
            </a:r>
            <a:endParaRPr lang="zh-CN" altLang="en-US" dirty="0"/>
          </a:p>
        </p:txBody>
      </p:sp>
      <p:graphicFrame>
        <p:nvGraphicFramePr>
          <p:cNvPr id="4" name="表格 3">
            <a:extLst>
              <a:ext uri="{FF2B5EF4-FFF2-40B4-BE49-F238E27FC236}">
                <a16:creationId xmlns:a16="http://schemas.microsoft.com/office/drawing/2014/main" id="{8C4A1D7F-6C87-4BDF-81C2-DA542159774F}"/>
              </a:ext>
            </a:extLst>
          </p:cNvPr>
          <p:cNvGraphicFramePr>
            <a:graphicFrameLocks noGrp="1"/>
          </p:cNvGraphicFramePr>
          <p:nvPr>
            <p:extLst>
              <p:ext uri="{D42A27DB-BD31-4B8C-83A1-F6EECF244321}">
                <p14:modId xmlns:p14="http://schemas.microsoft.com/office/powerpoint/2010/main" val="1995042374"/>
              </p:ext>
            </p:extLst>
          </p:nvPr>
        </p:nvGraphicFramePr>
        <p:xfrm>
          <a:off x="469627" y="3166125"/>
          <a:ext cx="11252745" cy="3418910"/>
        </p:xfrm>
        <a:graphic>
          <a:graphicData uri="http://schemas.openxmlformats.org/drawingml/2006/table">
            <a:tbl>
              <a:tblPr>
                <a:tableStyleId>{5C22544A-7EE6-4342-B048-85BDC9FD1C3A}</a:tableStyleId>
              </a:tblPr>
              <a:tblGrid>
                <a:gridCol w="2250549">
                  <a:extLst>
                    <a:ext uri="{9D8B030D-6E8A-4147-A177-3AD203B41FA5}">
                      <a16:colId xmlns:a16="http://schemas.microsoft.com/office/drawing/2014/main" val="3759487569"/>
                    </a:ext>
                  </a:extLst>
                </a:gridCol>
                <a:gridCol w="2250549">
                  <a:extLst>
                    <a:ext uri="{9D8B030D-6E8A-4147-A177-3AD203B41FA5}">
                      <a16:colId xmlns:a16="http://schemas.microsoft.com/office/drawing/2014/main" val="2219111265"/>
                    </a:ext>
                  </a:extLst>
                </a:gridCol>
                <a:gridCol w="2250549">
                  <a:extLst>
                    <a:ext uri="{9D8B030D-6E8A-4147-A177-3AD203B41FA5}">
                      <a16:colId xmlns:a16="http://schemas.microsoft.com/office/drawing/2014/main" val="1931671579"/>
                    </a:ext>
                  </a:extLst>
                </a:gridCol>
                <a:gridCol w="2250549">
                  <a:extLst>
                    <a:ext uri="{9D8B030D-6E8A-4147-A177-3AD203B41FA5}">
                      <a16:colId xmlns:a16="http://schemas.microsoft.com/office/drawing/2014/main" val="1836496769"/>
                    </a:ext>
                  </a:extLst>
                </a:gridCol>
                <a:gridCol w="2250549">
                  <a:extLst>
                    <a:ext uri="{9D8B030D-6E8A-4147-A177-3AD203B41FA5}">
                      <a16:colId xmlns:a16="http://schemas.microsoft.com/office/drawing/2014/main" val="3441181323"/>
                    </a:ext>
                  </a:extLst>
                </a:gridCol>
              </a:tblGrid>
              <a:tr h="238432">
                <a:tc>
                  <a:txBody>
                    <a:bodyPr/>
                    <a:lstStyle/>
                    <a:p>
                      <a:pPr indent="127000" algn="ctr">
                        <a:lnSpc>
                          <a:spcPct val="125000"/>
                        </a:lnSpc>
                      </a:pPr>
                      <a:r>
                        <a:rPr lang="zh-CN" sz="1600" dirty="0">
                          <a:effectLst/>
                        </a:rPr>
                        <a:t>模型</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zh-CN" sz="1600" dirty="0">
                          <a:effectLst/>
                        </a:rPr>
                        <a:t>时间</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minADE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err="1">
                          <a:effectLst/>
                          <a:latin typeface="Times New Roman" panose="02020603050405020304" pitchFamily="18" charset="0"/>
                          <a:cs typeface="Times New Roman" panose="02020603050405020304" pitchFamily="18" charset="0"/>
                        </a:rPr>
                        <a:t>minFDE</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600" dirty="0">
                          <a:effectLst/>
                          <a:latin typeface="Times New Roman" panose="02020603050405020304" pitchFamily="18" charset="0"/>
                          <a:cs typeface="Times New Roman" panose="02020603050405020304" pitchFamily="18" charset="0"/>
                        </a:rPr>
                        <a:t>Recall</a:t>
                      </a:r>
                      <a:endParaRPr lang="zh-CN"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195863"/>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Linear</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2.98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0.15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5723627"/>
                  </a:ext>
                </a:extLst>
              </a:tr>
              <a:tr h="238432">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LSTM</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1.01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1.98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499579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S-LSTM</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1.72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0629812"/>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S-GAN-20P</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0.61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1.21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63561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Sophie</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1.43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905350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Social-BiGAT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dirty="0">
                          <a:effectLst/>
                          <a:latin typeface="Times New Roman" panose="02020603050405020304" pitchFamily="18" charset="0"/>
                          <a:cs typeface="Times New Roman" panose="02020603050405020304" pitchFamily="18" charset="0"/>
                        </a:rPr>
                        <a:t>5s</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1.30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9144381"/>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Social-STGCNN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0.71</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1.35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0.82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9064974"/>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0.22</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0.24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0.99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2616290"/>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0.45</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0.78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0.88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9001308"/>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a:effectLst/>
                          <a:latin typeface="Times New Roman" panose="02020603050405020304" pitchFamily="18" charset="0"/>
                          <a:cs typeface="Times New Roman" panose="02020603050405020304" pitchFamily="18" charset="0"/>
                        </a:rPr>
                        <a:t>0.75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1.48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dirty="0">
                          <a:effectLst/>
                          <a:latin typeface="Times New Roman" panose="02020603050405020304" pitchFamily="18" charset="0"/>
                          <a:cs typeface="Times New Roman" panose="02020603050405020304" pitchFamily="18" charset="0"/>
                        </a:rPr>
                        <a:t>0.68</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1463626"/>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1s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0.17</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0384399"/>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Our Model (K=3)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3s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0.32</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0.49</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0.96</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347433"/>
                  </a:ext>
                </a:extLst>
              </a:tr>
              <a:tr h="238432">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 </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GB" sz="1400">
                          <a:effectLst/>
                          <a:latin typeface="Times New Roman" panose="02020603050405020304" pitchFamily="18" charset="0"/>
                          <a:cs typeface="Times New Roman" panose="02020603050405020304" pitchFamily="18" charset="0"/>
                        </a:rPr>
                        <a:t>5s</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a:effectLst/>
                          <a:latin typeface="Times New Roman" panose="02020603050405020304" pitchFamily="18" charset="0"/>
                          <a:cs typeface="Times New Roman" panose="02020603050405020304" pitchFamily="18" charset="0"/>
                        </a:rPr>
                        <a:t>0.52</a:t>
                      </a:r>
                      <a:endParaRPr lang="zh-CN" sz="1400" b="1">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0.94</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25000"/>
                        </a:lnSpc>
                      </a:pPr>
                      <a:r>
                        <a:rPr lang="en-US" sz="1400" b="1" dirty="0">
                          <a:effectLst/>
                          <a:latin typeface="Times New Roman" panose="02020603050405020304" pitchFamily="18" charset="0"/>
                          <a:cs typeface="Times New Roman" panose="02020603050405020304" pitchFamily="18" charset="0"/>
                        </a:rPr>
                        <a:t>0.85</a:t>
                      </a:r>
                      <a:endParaRPr lang="zh-CN" sz="1400" b="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5980444"/>
                  </a:ext>
                </a:extLst>
              </a:tr>
            </a:tbl>
          </a:graphicData>
        </a:graphic>
      </p:graphicFrame>
      <p:sp>
        <p:nvSpPr>
          <p:cNvPr id="2" name="矩形 1">
            <a:extLst>
              <a:ext uri="{FF2B5EF4-FFF2-40B4-BE49-F238E27FC236}">
                <a16:creationId xmlns:a16="http://schemas.microsoft.com/office/drawing/2014/main" id="{99F0591B-407A-4CD7-BCE8-C077AB1A913C}"/>
              </a:ext>
            </a:extLst>
          </p:cNvPr>
          <p:cNvSpPr/>
          <p:nvPr/>
        </p:nvSpPr>
        <p:spPr>
          <a:xfrm>
            <a:off x="469627" y="5847907"/>
            <a:ext cx="11252745" cy="7558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6481686"/>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903907"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行人多任务多模预测结果可视化分析</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7070626-641B-4CC2-9F07-E3E71EF971F2}"/>
              </a:ext>
            </a:extLst>
          </p:cNvPr>
          <p:cNvPicPr>
            <a:picLocks noChangeAspect="1"/>
          </p:cNvPicPr>
          <p:nvPr/>
        </p:nvPicPr>
        <p:blipFill>
          <a:blip r:embed="rId3"/>
          <a:stretch>
            <a:fillRect/>
          </a:stretch>
        </p:blipFill>
        <p:spPr>
          <a:xfrm>
            <a:off x="1320342" y="800100"/>
            <a:ext cx="9551316" cy="5836916"/>
          </a:xfrm>
          <a:prstGeom prst="rect">
            <a:avLst/>
          </a:prstGeom>
        </p:spPr>
      </p:pic>
      <p:sp>
        <p:nvSpPr>
          <p:cNvPr id="2" name="矩形 1">
            <a:extLst>
              <a:ext uri="{FF2B5EF4-FFF2-40B4-BE49-F238E27FC236}">
                <a16:creationId xmlns:a16="http://schemas.microsoft.com/office/drawing/2014/main" id="{80E6B18D-D6AF-456B-8550-A7EAF97555C5}"/>
              </a:ext>
            </a:extLst>
          </p:cNvPr>
          <p:cNvSpPr/>
          <p:nvPr/>
        </p:nvSpPr>
        <p:spPr>
          <a:xfrm>
            <a:off x="11004698" y="1796902"/>
            <a:ext cx="616688" cy="815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等待</a:t>
            </a:r>
          </a:p>
        </p:txBody>
      </p:sp>
      <p:sp>
        <p:nvSpPr>
          <p:cNvPr id="3" name="矩形 2">
            <a:extLst>
              <a:ext uri="{FF2B5EF4-FFF2-40B4-BE49-F238E27FC236}">
                <a16:creationId xmlns:a16="http://schemas.microsoft.com/office/drawing/2014/main" id="{EE45CB53-291B-431E-ADED-A6A31929FAD4}"/>
              </a:ext>
            </a:extLst>
          </p:cNvPr>
          <p:cNvSpPr/>
          <p:nvPr/>
        </p:nvSpPr>
        <p:spPr>
          <a:xfrm>
            <a:off x="3264195" y="6368902"/>
            <a:ext cx="1339703" cy="45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违反交规</a:t>
            </a:r>
          </a:p>
        </p:txBody>
      </p:sp>
      <p:sp>
        <p:nvSpPr>
          <p:cNvPr id="4" name="矩形 3">
            <a:extLst>
              <a:ext uri="{FF2B5EF4-FFF2-40B4-BE49-F238E27FC236}">
                <a16:creationId xmlns:a16="http://schemas.microsoft.com/office/drawing/2014/main" id="{FB6C4DDF-3391-40C6-A0EE-01EB72C6A7B8}"/>
              </a:ext>
            </a:extLst>
          </p:cNvPr>
          <p:cNvSpPr/>
          <p:nvPr/>
        </p:nvSpPr>
        <p:spPr>
          <a:xfrm>
            <a:off x="7581014" y="6368902"/>
            <a:ext cx="1339703" cy="45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交互</a:t>
            </a:r>
          </a:p>
        </p:txBody>
      </p:sp>
    </p:spTree>
    <p:extLst>
      <p:ext uri="{BB962C8B-B14F-4D97-AF65-F5344CB8AC3E}">
        <p14:creationId xmlns:p14="http://schemas.microsoft.com/office/powerpoint/2010/main" val="3849997164"/>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WeChat_20210609205334">
            <a:hlinkClick r:id="" action="ppaction://media"/>
            <a:extLst>
              <a:ext uri="{FF2B5EF4-FFF2-40B4-BE49-F238E27FC236}">
                <a16:creationId xmlns:a16="http://schemas.microsoft.com/office/drawing/2014/main" id="{3003032A-F001-46E4-AF2D-668561394B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662" y="1763232"/>
            <a:ext cx="12114676" cy="3331536"/>
          </a:xfrm>
          <a:prstGeom prst="rect">
            <a:avLst/>
          </a:prstGeom>
        </p:spPr>
      </p:pic>
      <p:sp>
        <p:nvSpPr>
          <p:cNvPr id="3" name="文本框 2">
            <a:extLst>
              <a:ext uri="{FF2B5EF4-FFF2-40B4-BE49-F238E27FC236}">
                <a16:creationId xmlns:a16="http://schemas.microsoft.com/office/drawing/2014/main" id="{2DD3B3A4-81E5-4979-9D18-4E8AD6A5666C}"/>
              </a:ext>
            </a:extLst>
          </p:cNvPr>
          <p:cNvSpPr txBox="1"/>
          <p:nvPr/>
        </p:nvSpPr>
        <p:spPr>
          <a:xfrm>
            <a:off x="1669311" y="887977"/>
            <a:ext cx="9558670" cy="461665"/>
          </a:xfrm>
          <a:prstGeom prst="rect">
            <a:avLst/>
          </a:prstGeom>
          <a:noFill/>
        </p:spPr>
        <p:txBody>
          <a:bodyPr wrap="square" rtlCol="0">
            <a:spAutoFit/>
          </a:bodyPr>
          <a:lstStyle/>
          <a:p>
            <a:r>
              <a:rPr lang="zh-CN" altLang="en-US" sz="2400" dirty="0"/>
              <a:t>北京亦庄 百度</a:t>
            </a:r>
            <a:r>
              <a:rPr lang="en-US" altLang="zh-CN" sz="2400" dirty="0"/>
              <a:t>Apollo</a:t>
            </a:r>
            <a:r>
              <a:rPr lang="zh-CN" altLang="en-US" sz="2400" dirty="0"/>
              <a:t>自动驾驶汽车 多任务多模概率预测模型算法测试</a:t>
            </a:r>
          </a:p>
        </p:txBody>
      </p:sp>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00"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3540" objId="3"/>
        <p14:stopEvt time="28073" objId="3"/>
      </p14:showEvt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预测效果可视化</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RECORD 2.mov">
            <a:hlinkClick r:id="" action="ppaction://media"/>
            <a:extLst>
              <a:ext uri="{FF2B5EF4-FFF2-40B4-BE49-F238E27FC236}">
                <a16:creationId xmlns:a16="http://schemas.microsoft.com/office/drawing/2014/main" id="{70849DBA-C7A3-429A-A0C3-8A5500A1B27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44073" y="1066801"/>
            <a:ext cx="6147927" cy="4876798"/>
          </a:xfrm>
          <a:prstGeom prst="rect">
            <a:avLst/>
          </a:prstGeom>
        </p:spPr>
      </p:pic>
      <p:pic>
        <p:nvPicPr>
          <p:cNvPr id="13" name="RECORD 1.mov">
            <a:hlinkClick r:id="" action="ppaction://media"/>
            <a:extLst>
              <a:ext uri="{FF2B5EF4-FFF2-40B4-BE49-F238E27FC236}">
                <a16:creationId xmlns:a16="http://schemas.microsoft.com/office/drawing/2014/main" id="{FA50F7C6-A167-4707-A0EE-1089C37FA283}"/>
              </a:ext>
            </a:extLst>
          </p:cNvPr>
          <p:cNvPicPr>
            <a:picLocks noChangeAspect="1"/>
          </p:cNvPicPr>
          <p:nvPr>
            <a:videoFile r:link="rId3"/>
            <p:extLst>
              <p:ext uri="{DAA4B4D4-6D71-4841-9C94-3DE7FCFB9230}">
                <p14:media xmlns:p14="http://schemas.microsoft.com/office/powerpoint/2010/main" r:embed="rId4">
                  <p14:trim st="3470"/>
                </p14:media>
              </p:ext>
            </p:extLst>
          </p:nvPr>
        </p:nvPicPr>
        <p:blipFill>
          <a:blip r:embed="rId8"/>
          <a:stretch>
            <a:fillRect/>
          </a:stretch>
        </p:blipFill>
        <p:spPr>
          <a:xfrm>
            <a:off x="-1" y="1066801"/>
            <a:ext cx="6147927" cy="4876798"/>
          </a:xfrm>
          <a:prstGeom prst="rect">
            <a:avLst/>
          </a:prstGeom>
        </p:spPr>
      </p:pic>
      <p:sp>
        <p:nvSpPr>
          <p:cNvPr id="4" name="文本框 3">
            <a:extLst>
              <a:ext uri="{FF2B5EF4-FFF2-40B4-BE49-F238E27FC236}">
                <a16:creationId xmlns:a16="http://schemas.microsoft.com/office/drawing/2014/main" id="{11D4CB7A-9E0B-4684-B135-E906112C8B4C}"/>
              </a:ext>
            </a:extLst>
          </p:cNvPr>
          <p:cNvSpPr txBox="1"/>
          <p:nvPr/>
        </p:nvSpPr>
        <p:spPr>
          <a:xfrm>
            <a:off x="8357808" y="6068496"/>
            <a:ext cx="1520456" cy="400110"/>
          </a:xfrm>
          <a:prstGeom prst="rect">
            <a:avLst/>
          </a:prstGeom>
          <a:noFill/>
        </p:spPr>
        <p:txBody>
          <a:bodyPr wrap="square" rtlCol="0">
            <a:spAutoFit/>
          </a:bodyPr>
          <a:lstStyle/>
          <a:p>
            <a:r>
              <a:rPr lang="zh-CN" altLang="en-US" sz="2000" b="1" dirty="0"/>
              <a:t>多任务模型</a:t>
            </a:r>
          </a:p>
        </p:txBody>
      </p:sp>
      <p:sp>
        <p:nvSpPr>
          <p:cNvPr id="14" name="文本框 13">
            <a:extLst>
              <a:ext uri="{FF2B5EF4-FFF2-40B4-BE49-F238E27FC236}">
                <a16:creationId xmlns:a16="http://schemas.microsoft.com/office/drawing/2014/main" id="{68E4DF90-655E-416E-A9B3-B7DC055E00EE}"/>
              </a:ext>
            </a:extLst>
          </p:cNvPr>
          <p:cNvSpPr txBox="1"/>
          <p:nvPr/>
        </p:nvSpPr>
        <p:spPr>
          <a:xfrm>
            <a:off x="2313737" y="6068496"/>
            <a:ext cx="1790430" cy="400110"/>
          </a:xfrm>
          <a:prstGeom prst="rect">
            <a:avLst/>
          </a:prstGeom>
          <a:noFill/>
        </p:spPr>
        <p:txBody>
          <a:bodyPr wrap="square" rtlCol="0">
            <a:spAutoFit/>
          </a:bodyPr>
          <a:lstStyle/>
          <a:p>
            <a:r>
              <a:rPr lang="zh-CN" altLang="en-US" sz="2000" b="1" dirty="0"/>
              <a:t>单一任务模型</a:t>
            </a:r>
          </a:p>
        </p:txBody>
      </p:sp>
    </p:spTree>
    <p:extLst>
      <p:ext uri="{BB962C8B-B14F-4D97-AF65-F5344CB8AC3E}">
        <p14:creationId xmlns:p14="http://schemas.microsoft.com/office/powerpoint/2010/main" val="3472391975"/>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283" fill="hold"/>
                                        <p:tgtEl>
                                          <p:spTgt spid="11"/>
                                        </p:tgtEl>
                                      </p:cBhvr>
                                    </p:cmd>
                                  </p:childTnLst>
                                </p:cTn>
                              </p:par>
                              <p:par>
                                <p:cTn id="7" presetID="1" presetClass="mediacall" presetSubtype="0" fill="hold" nodeType="withEffect">
                                  <p:stCondLst>
                                    <p:cond delay="0"/>
                                  </p:stCondLst>
                                  <p:childTnLst>
                                    <p:cmd type="call" cmd="playFrom(0.0)">
                                      <p:cBhvr>
                                        <p:cTn id="8" dur="1091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1"/>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1"/>
                                        </p:tgtEl>
                                      </p:cBhvr>
                                    </p:cmd>
                                  </p:childTnLst>
                                </p:cTn>
                              </p:par>
                            </p:childTnLst>
                          </p:cTn>
                        </p:par>
                      </p:childTnLst>
                    </p:cTn>
                  </p:par>
                </p:childTnLst>
              </p:cTn>
              <p:nextCondLst>
                <p:cond evt="onClick" delay="0">
                  <p:tgtEl>
                    <p:spTgt spid="11"/>
                  </p:tgtEl>
                </p:cond>
              </p:nextCondLst>
            </p:seq>
            <p:video>
              <p:cMediaNode vol="80000">
                <p:cTn id="14" fill="hold" display="0">
                  <p:stCondLst>
                    <p:cond delay="indefinite"/>
                  </p:stCondLst>
                </p:cTn>
                <p:tgtEl>
                  <p:spTgt spid="11"/>
                </p:tgtEl>
              </p:cMediaNode>
            </p:video>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3"/>
                                        </p:tgtEl>
                                      </p:cBhvr>
                                    </p:cmd>
                                  </p:childTnLst>
                                </p:cTn>
                              </p:par>
                            </p:childTnLst>
                          </p:cTn>
                        </p:par>
                      </p:childTnLst>
                    </p:cTn>
                  </p:par>
                </p:childTnLst>
              </p:cTn>
              <p:nextCondLst>
                <p:cond evt="onClick" delay="0">
                  <p:tgtEl>
                    <p:spTgt spid="13"/>
                  </p:tgtEl>
                </p:cond>
              </p:nextCondLst>
            </p:seq>
            <p:video>
              <p:cMediaNode vol="80000">
                <p:cTn id="20" fill="hold" display="0">
                  <p:stCondLst>
                    <p:cond delay="indefinite"/>
                  </p:stCondLst>
                </p:cTn>
                <p:tgtEl>
                  <p:spTgt spid="13"/>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82550" y="1126058"/>
            <a:ext cx="3212342" cy="5082610"/>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改进了</a:t>
            </a:r>
            <a:r>
              <a:rPr lang="en-US" altLang="zh-CN" b="1" dirty="0">
                <a:solidFill>
                  <a:schemeClr val="tx1">
                    <a:lumMod val="75000"/>
                    <a:lumOff val="25000"/>
                  </a:schemeClr>
                </a:solidFill>
                <a:latin typeface="楷体" panose="02010609060101010101" pitchFamily="49" charset="-122"/>
                <a:ea typeface="楷体" panose="02010609060101010101" pitchFamily="49" charset="-122"/>
              </a:rPr>
              <a:t>Baidu-Apollo</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数据集，构建了包含道路高清地图和障碍物历史序列信息的</a:t>
            </a:r>
            <a:r>
              <a:rPr lang="zh-CN" altLang="en-US" b="1" dirty="0">
                <a:solidFill>
                  <a:srgbClr val="FF0000"/>
                </a:solidFill>
                <a:latin typeface="楷体" panose="02010609060101010101" pitchFamily="49" charset="-122"/>
                <a:ea typeface="楷体" panose="02010609060101010101" pitchFamily="49" charset="-122"/>
              </a:rPr>
              <a:t>复合栅格地图</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对机动车、非机动车和行人进行</a:t>
            </a:r>
            <a:r>
              <a:rPr lang="zh-CN" altLang="en-US" b="1" dirty="0">
                <a:solidFill>
                  <a:srgbClr val="FF0000"/>
                </a:solidFill>
                <a:latin typeface="楷体" panose="02010609060101010101" pitchFamily="49" charset="-122"/>
                <a:ea typeface="楷体" panose="02010609060101010101" pitchFamily="49" charset="-122"/>
              </a:rPr>
              <a:t>不确定性建模</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，并搭建各智能体的</a:t>
            </a:r>
            <a:r>
              <a:rPr lang="zh-CN" altLang="en-US" b="1" dirty="0">
                <a:solidFill>
                  <a:srgbClr val="FF0000"/>
                </a:solidFill>
                <a:latin typeface="楷体" panose="02010609060101010101" pitchFamily="49" charset="-122"/>
                <a:ea typeface="楷体" panose="02010609060101010101" pitchFamily="49" charset="-122"/>
              </a:rPr>
              <a:t>单一轨迹预测模型</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对机动车，非机动车和行人模型进行</a:t>
            </a:r>
            <a:r>
              <a:rPr lang="zh-CN" altLang="en-US" b="1" dirty="0">
                <a:solidFill>
                  <a:srgbClr val="FF0000"/>
                </a:solidFill>
                <a:latin typeface="楷体" panose="02010609060101010101" pitchFamily="49" charset="-122"/>
                <a:ea typeface="楷体" panose="02010609060101010101" pitchFamily="49" charset="-122"/>
              </a:rPr>
              <a:t>多任务融合训练</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，设计多任务损失函数，并通过定量、定性以及可视化分析验证了多任务轨迹预测模型的性能。</a:t>
            </a:r>
          </a:p>
        </p:txBody>
      </p:sp>
      <p:sp>
        <p:nvSpPr>
          <p:cNvPr id="45" name="TextBox 11"/>
          <p:cNvSpPr txBox="1"/>
          <p:nvPr/>
        </p:nvSpPr>
        <p:spPr>
          <a:xfrm>
            <a:off x="8653567" y="1126058"/>
            <a:ext cx="2783811" cy="652300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采用更为先进的地图拓扑关系来提升模型预测的准确性和可解释性；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创建一个各种信息完备的</a:t>
            </a:r>
            <a:r>
              <a:rPr lang="zh-CN" altLang="en-US" b="1" dirty="0">
                <a:solidFill>
                  <a:srgbClr val="FF0000"/>
                </a:solidFill>
                <a:latin typeface="楷体" panose="02010609060101010101" pitchFamily="49" charset="-122"/>
                <a:ea typeface="楷体" panose="02010609060101010101" pitchFamily="49" charset="-122"/>
              </a:rPr>
              <a:t>第一人称视角的大型数据集</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，对于处理没有实时高精地图的场景仍然是必要的；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设计轻量化的网络结构、使用</a:t>
            </a:r>
            <a:r>
              <a:rPr lang="en-US" altLang="zh-CN" b="1" dirty="0" err="1">
                <a:solidFill>
                  <a:schemeClr val="tx1">
                    <a:lumMod val="75000"/>
                    <a:lumOff val="25000"/>
                  </a:schemeClr>
                </a:solidFill>
                <a:latin typeface="楷体" panose="02010609060101010101" pitchFamily="49" charset="-122"/>
                <a:ea typeface="楷体" panose="02010609060101010101" pitchFamily="49" charset="-122"/>
              </a:rPr>
              <a:t>TensorRT</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框架进行推理提速以及模型压缩或者障碍物筛选，进一步提高模型预测的效率。</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pic>
        <p:nvPicPr>
          <p:cNvPr id="24" name="图片 23">
            <a:extLst>
              <a:ext uri="{FF2B5EF4-FFF2-40B4-BE49-F238E27FC236}">
                <a16:creationId xmlns:a16="http://schemas.microsoft.com/office/drawing/2014/main" id="{4C8E5502-95B2-4228-BAA6-01998F2965C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2" name="文本框 21">
            <a:extLst>
              <a:ext uri="{FF2B5EF4-FFF2-40B4-BE49-F238E27FC236}">
                <a16:creationId xmlns:a16="http://schemas.microsoft.com/office/drawing/2014/main" id="{3FE01CE3-C721-40EB-A651-EDFE30205D68}"/>
              </a:ext>
            </a:extLst>
          </p:cNvPr>
          <p:cNvSpPr txBox="1"/>
          <p:nvPr/>
        </p:nvSpPr>
        <p:spPr>
          <a:xfrm>
            <a:off x="1166477" y="1089345"/>
            <a:ext cx="9859046" cy="4919937"/>
          </a:xfrm>
          <a:prstGeom prst="rect">
            <a:avLst/>
          </a:prstGeom>
          <a:noFill/>
        </p:spPr>
        <p:txBody>
          <a:bodyPr wrap="square">
            <a:spAutoFit/>
          </a:bodyPr>
          <a:lstStyle/>
          <a:p>
            <a:pPr marL="265430" algn="ctr">
              <a:lnSpc>
                <a:spcPct val="150000"/>
              </a:lnSpc>
              <a:spcAft>
                <a:spcPts val="1200"/>
              </a:spcAft>
            </a:pPr>
            <a:r>
              <a:rPr lang="zh-CN" altLang="zh-CN" sz="2400" kern="1600" dirty="0">
                <a:effectLst/>
                <a:latin typeface="Cambria" panose="02040503050406030204" pitchFamily="18" charset="0"/>
                <a:ea typeface="黑体" panose="02010609060101010101" pitchFamily="49" charset="-122"/>
                <a:cs typeface="宋体" panose="02010600030101010101" pitchFamily="2" charset="-122"/>
              </a:rPr>
              <a:t>攻读硕士学位期间发表学术论文情况</a:t>
            </a: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1.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基于社会注意力机制的行人轨迹预测方法研究</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通信学报</a:t>
            </a:r>
            <a:r>
              <a:rPr lang="en-US" altLang="zh-CN" sz="1800" dirty="0">
                <a:effectLst/>
                <a:latin typeface="Times New Roman" panose="02020603050405020304" pitchFamily="18" charset="0"/>
                <a:ea typeface="宋体" panose="02010600030101010101" pitchFamily="2" charset="-122"/>
              </a:rPr>
              <a:t>, 2020, 41(06): 175-183. EI</a:t>
            </a:r>
            <a:r>
              <a:rPr lang="zh-CN" altLang="zh-CN" sz="1800" dirty="0">
                <a:effectLst/>
                <a:latin typeface="Times New Roman" panose="02020603050405020304" pitchFamily="18" charset="0"/>
                <a:ea typeface="宋体" panose="02010600030101010101" pitchFamily="2" charset="-122"/>
              </a:rPr>
              <a:t>检索期刊</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2. </a:t>
            </a:r>
            <a:r>
              <a:rPr lang="en-US" altLang="zh-CN" sz="1800" dirty="0" err="1">
                <a:effectLst/>
                <a:latin typeface="Times New Roman" panose="02020603050405020304" pitchFamily="18" charset="0"/>
                <a:ea typeface="宋体" panose="02010600030101010101" pitchFamily="2" charset="-122"/>
              </a:rPr>
              <a:t>Linhui</a:t>
            </a:r>
            <a:r>
              <a:rPr lang="en-US" altLang="zh-CN" sz="1800" dirty="0">
                <a:effectLst/>
                <a:latin typeface="Times New Roman" panose="02020603050405020304" pitchFamily="18" charset="0"/>
                <a:ea typeface="宋体" panose="02010600030101010101" pitchFamily="2" charset="-122"/>
              </a:rPr>
              <a:t> Li, </a:t>
            </a:r>
            <a:r>
              <a:rPr lang="en-US" altLang="zh-CN" sz="1800" b="1" dirty="0">
                <a:effectLst/>
                <a:latin typeface="Times New Roman" panose="02020603050405020304" pitchFamily="18" charset="0"/>
                <a:ea typeface="宋体" panose="02010600030101010101" pitchFamily="2" charset="-122"/>
              </a:rPr>
              <a:t>Bin Zhou</a:t>
            </a:r>
            <a:r>
              <a:rPr lang="en-US" altLang="zh-CN" sz="1800" dirty="0">
                <a:effectLst/>
                <a:latin typeface="Times New Roman" panose="02020603050405020304" pitchFamily="18" charset="0"/>
                <a:ea typeface="宋体" panose="02010600030101010101" pitchFamily="2" charset="-122"/>
              </a:rPr>
              <a:t>, Jing Lian, et al. Multi-PPTP: Multiple Probabilistic Pedestrian Trajectory Prediction in the complex junction scene. IEEE Transactions on Intelligent Transportation Systems (ITS). 2020. </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Under review</a:t>
            </a:r>
            <a:r>
              <a:rPr lang="zh-CN" altLang="zh-CN" sz="1800" dirty="0">
                <a:effectLst/>
                <a:latin typeface="Times New Roman" panose="02020603050405020304" pitchFamily="18" charset="0"/>
                <a:ea typeface="宋体" panose="02010600030101010101" pitchFamily="2" charset="-122"/>
              </a:rPr>
              <a:t>本硕士论文第四章）</a:t>
            </a: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3.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行人轨迹预测方法综述</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智能科学与技术学报</a:t>
            </a:r>
            <a:r>
              <a:rPr lang="en-US" altLang="zh-CN" sz="1800" dirty="0">
                <a:effectLst/>
                <a:latin typeface="Times New Roman" panose="02020603050405020304" pitchFamily="18" charset="0"/>
                <a:ea typeface="宋体" panose="02010600030101010101" pitchFamily="2" charset="-122"/>
              </a:rPr>
              <a:t>, 2020, 12: 56-68.</a:t>
            </a:r>
            <a:r>
              <a:rPr lang="zh-CN" altLang="zh-CN" sz="1800" dirty="0">
                <a:effectLst/>
                <a:latin typeface="Times New Roman" panose="02020603050405020304" pitchFamily="18" charset="0"/>
                <a:ea typeface="宋体" panose="02010600030101010101" pitchFamily="2" charset="-122"/>
              </a:rPr>
              <a:t>（本硕士论文第一章）</a:t>
            </a: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4.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王欣然</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a:t>
            </a:r>
            <a:r>
              <a:rPr lang="en-US" altLang="zh-CN" sz="1800" b="1"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基于人</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车交互的行人轨迹预测</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中国公路学报</a:t>
            </a:r>
            <a:r>
              <a:rPr lang="en-US" altLang="zh-CN" sz="1800" dirty="0">
                <a:effectLst/>
                <a:latin typeface="Times New Roman" panose="02020603050405020304" pitchFamily="18" charset="0"/>
                <a:ea typeface="宋体" panose="02010600030101010101" pitchFamily="2" charset="-122"/>
              </a:rPr>
              <a:t>, 2020.</a:t>
            </a:r>
            <a:endParaRPr lang="zh-CN" altLang="zh-CN" sz="1800" dirty="0">
              <a:effectLst/>
              <a:latin typeface="Times New Roman" panose="02020603050405020304" pitchFamily="18" charset="0"/>
              <a:ea typeface="宋体" panose="02010600030101010101" pitchFamily="2" charset="-122"/>
            </a:endParaRP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5. </a:t>
            </a:r>
            <a:r>
              <a:rPr lang="zh-CN" altLang="zh-CN" sz="1800" dirty="0">
                <a:effectLst/>
                <a:latin typeface="Times New Roman" panose="02020603050405020304" pitchFamily="18" charset="0"/>
                <a:ea typeface="宋体" panose="02010600030101010101" pitchFamily="2" charset="-122"/>
              </a:rPr>
              <a:t>连静</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王欣然</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李琳辉</a:t>
            </a:r>
            <a:r>
              <a:rPr lang="en-US" altLang="zh-CN" sz="1800" dirty="0">
                <a:effectLst/>
                <a:latin typeface="Times New Roman" panose="02020603050405020304" pitchFamily="18" charset="0"/>
                <a:ea typeface="宋体" panose="02010600030101010101" pitchFamily="2" charset="-122"/>
              </a:rPr>
              <a:t>, </a:t>
            </a:r>
            <a:r>
              <a:rPr lang="zh-CN" altLang="zh-CN" sz="1800" b="1" dirty="0">
                <a:effectLst/>
                <a:latin typeface="Times New Roman" panose="02020603050405020304" pitchFamily="18" charset="0"/>
                <a:ea typeface="宋体" panose="02010600030101010101" pitchFamily="2" charset="-122"/>
              </a:rPr>
              <a:t>周彬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周雅夫</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杨曰凯</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rPr>
              <a:t>一种基于人车交互的</a:t>
            </a:r>
            <a:r>
              <a:rPr lang="en-US" altLang="zh-CN" sz="1800" dirty="0">
                <a:effectLst/>
                <a:latin typeface="Times New Roman" panose="02020603050405020304" pitchFamily="18" charset="0"/>
                <a:ea typeface="宋体" panose="02010600030101010101" pitchFamily="2" charset="-122"/>
              </a:rPr>
              <a:t>LSTM</a:t>
            </a:r>
            <a:r>
              <a:rPr lang="zh-CN" altLang="zh-CN" sz="1800" dirty="0">
                <a:effectLst/>
                <a:latin typeface="Times New Roman" panose="02020603050405020304" pitchFamily="18" charset="0"/>
                <a:ea typeface="宋体" panose="02010600030101010101" pitchFamily="2" charset="-122"/>
              </a:rPr>
              <a:t>神经网络行人轨迹预测方法：中国，发明专利，</a:t>
            </a:r>
            <a:r>
              <a:rPr lang="en-US" altLang="zh-CN" sz="1800" dirty="0">
                <a:effectLst/>
                <a:latin typeface="Times New Roman" panose="02020603050405020304" pitchFamily="18" charset="0"/>
                <a:ea typeface="宋体" panose="02010600030101010101" pitchFamily="2" charset="-122"/>
              </a:rPr>
              <a:t>CN 111161322 A.</a:t>
            </a:r>
            <a:endParaRPr lang="zh-CN" altLang="zh-CN" sz="1800" dirty="0">
              <a:effectLst/>
              <a:latin typeface="Times New Roman" panose="02020603050405020304" pitchFamily="18" charset="0"/>
              <a:ea typeface="宋体" panose="02010600030101010101" pitchFamily="2" charset="-122"/>
            </a:endParaRPr>
          </a:p>
          <a:p>
            <a:pPr indent="127000" algn="just">
              <a:lnSpc>
                <a:spcPct val="125000"/>
              </a:lnSpc>
            </a:pPr>
            <a:r>
              <a:rPr lang="en-US" altLang="zh-CN" sz="1800" dirty="0">
                <a:effectLst/>
                <a:latin typeface="Times New Roman" panose="02020603050405020304" pitchFamily="18" charset="0"/>
                <a:ea typeface="宋体" panose="02010600030101010101" pitchFamily="2" charset="-122"/>
              </a:rPr>
              <a:t>6. Jing Lian, Weiwei Ren, </a:t>
            </a:r>
            <a:r>
              <a:rPr lang="en-US" altLang="zh-CN" sz="1800" dirty="0" err="1">
                <a:effectLst/>
                <a:latin typeface="Times New Roman" panose="02020603050405020304" pitchFamily="18" charset="0"/>
                <a:ea typeface="宋体" panose="02010600030101010101" pitchFamily="2" charset="-122"/>
              </a:rPr>
              <a:t>Yafu</a:t>
            </a:r>
            <a:r>
              <a:rPr lang="en-US" altLang="zh-CN" sz="1800" dirty="0">
                <a:effectLst/>
                <a:latin typeface="Times New Roman" panose="02020603050405020304" pitchFamily="18" charset="0"/>
                <a:ea typeface="宋体" panose="02010600030101010101" pitchFamily="2" charset="-122"/>
              </a:rPr>
              <a:t> Zhou, </a:t>
            </a:r>
            <a:r>
              <a:rPr lang="en-US" altLang="zh-CN" sz="1800" b="1" dirty="0">
                <a:effectLst/>
                <a:latin typeface="Times New Roman" panose="02020603050405020304" pitchFamily="18" charset="0"/>
                <a:ea typeface="宋体" panose="02010600030101010101" pitchFamily="2" charset="-122"/>
              </a:rPr>
              <a:t>Bin Zhou</a:t>
            </a:r>
            <a:r>
              <a:rPr lang="en-US" altLang="zh-CN" sz="1800" dirty="0">
                <a:effectLst/>
                <a:latin typeface="Times New Roman" panose="02020603050405020304" pitchFamily="18" charset="0"/>
                <a:ea typeface="宋体" panose="02010600030101010101" pitchFamily="2" charset="-122"/>
              </a:rPr>
              <a:t>. STGCN: Pedestrian Trajectory Prediction Based on a </a:t>
            </a:r>
            <a:r>
              <a:rPr lang="en-US" altLang="zh-CN" sz="1800" dirty="0" err="1">
                <a:effectLst/>
                <a:latin typeface="Times New Roman" panose="02020603050405020304" pitchFamily="18" charset="0"/>
                <a:ea typeface="宋体" panose="02010600030101010101" pitchFamily="2" charset="-122"/>
              </a:rPr>
              <a:t>Spatio</a:t>
            </a:r>
            <a:r>
              <a:rPr lang="en-US" altLang="zh-CN" sz="1800" dirty="0">
                <a:effectLst/>
                <a:latin typeface="Times New Roman" panose="02020603050405020304" pitchFamily="18" charset="0"/>
                <a:ea typeface="宋体" panose="02010600030101010101" pitchFamily="2" charset="-122"/>
              </a:rPr>
              <a:t>-temporal Graph Convolutional Neural Network. Neurocomputing, 2021.</a:t>
            </a:r>
            <a:r>
              <a:rPr lang="zh-CN" altLang="zh-CN"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Under review</a:t>
            </a:r>
            <a:r>
              <a:rPr lang="zh-CN" altLang="zh-CN" sz="1800" dirty="0">
                <a:effectLst/>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2542198896"/>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42914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轨迹预测研究现状与难点</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45855" y="1111655"/>
            <a:ext cx="4516454" cy="837217"/>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33" name="文本框 32">
            <a:extLst>
              <a:ext uri="{FF2B5EF4-FFF2-40B4-BE49-F238E27FC236}">
                <a16:creationId xmlns:a16="http://schemas.microsoft.com/office/drawing/2014/main" id="{31C248AC-5FBE-47ED-AD62-BA8091AEBBC3}"/>
              </a:ext>
            </a:extLst>
          </p:cNvPr>
          <p:cNvSpPr txBox="1"/>
          <p:nvPr/>
        </p:nvSpPr>
        <p:spPr>
          <a:xfrm>
            <a:off x="9099356" y="1122863"/>
            <a:ext cx="2979630" cy="2537874"/>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nSpc>
                <a:spcPct val="150000"/>
              </a:lnSpc>
            </a:pP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基于浅层学习：</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运动特征</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信息</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提取不足</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缺失</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特定场景信息</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，模型构建</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较为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复杂</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对复杂的智能体及场景难以进行较为精确的预测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5671271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42914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轨迹预测研究现状与难点</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45855" y="1111655"/>
            <a:ext cx="4516454" cy="837217"/>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研究现状：</a:t>
            </a:r>
            <a:endParaRPr lang="en-US" altLang="zh-CN" sz="2400"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a:t>
            </a:r>
            <a:endParaRPr lang="en-US" altLang="zh-CN" sz="1600" dirty="0">
              <a:latin typeface="+mn-ea"/>
              <a:sym typeface="+mn-ea"/>
            </a:endParaRPr>
          </a:p>
        </p:txBody>
      </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6" name="组合 5">
            <a:extLst>
              <a:ext uri="{FF2B5EF4-FFF2-40B4-BE49-F238E27FC236}">
                <a16:creationId xmlns:a16="http://schemas.microsoft.com/office/drawing/2014/main" id="{55EF8276-C910-428F-A20E-6C92C252B0B6}"/>
              </a:ext>
            </a:extLst>
          </p:cNvPr>
          <p:cNvGrpSpPr/>
          <p:nvPr/>
        </p:nvGrpSpPr>
        <p:grpSpPr>
          <a:xfrm>
            <a:off x="201128" y="2002764"/>
            <a:ext cx="8674837" cy="4102986"/>
            <a:chOff x="1879628" y="2040639"/>
            <a:chExt cx="8674837" cy="4102986"/>
          </a:xfrm>
        </p:grpSpPr>
        <p:grpSp>
          <p:nvGrpSpPr>
            <p:cNvPr id="4" name="组合 3">
              <a:extLst>
                <a:ext uri="{FF2B5EF4-FFF2-40B4-BE49-F238E27FC236}">
                  <a16:creationId xmlns:a16="http://schemas.microsoft.com/office/drawing/2014/main" id="{D618C6D2-FA5C-4E79-9484-57B124924C98}"/>
                </a:ext>
              </a:extLst>
            </p:cNvPr>
            <p:cNvGrpSpPr/>
            <p:nvPr/>
          </p:nvGrpSpPr>
          <p:grpSpPr>
            <a:xfrm>
              <a:off x="1879628" y="2040639"/>
              <a:ext cx="8565559" cy="4102986"/>
              <a:chOff x="2118765" y="2164204"/>
              <a:chExt cx="8565559" cy="4102986"/>
            </a:xfrm>
          </p:grpSpPr>
          <p:sp>
            <p:nvSpPr>
              <p:cNvPr id="5" name="矩形: 圆角 4">
                <a:extLst>
                  <a:ext uri="{FF2B5EF4-FFF2-40B4-BE49-F238E27FC236}">
                    <a16:creationId xmlns:a16="http://schemas.microsoft.com/office/drawing/2014/main" id="{5413CF5F-84FF-4D9E-BBA5-A034F355A4AA}"/>
                  </a:ext>
                </a:extLst>
              </p:cNvPr>
              <p:cNvSpPr/>
              <p:nvPr/>
            </p:nvSpPr>
            <p:spPr>
              <a:xfrm>
                <a:off x="2163108" y="4294678"/>
                <a:ext cx="1145056" cy="1972512"/>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3576663" y="4294678"/>
                <a:ext cx="1145056" cy="1969687"/>
              </a:xfrm>
              <a:prstGeom prst="round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D5E54E91-0A9F-4F10-B001-A9CD40A6556E}"/>
                  </a:ext>
                </a:extLst>
              </p:cNvPr>
              <p:cNvSpPr/>
              <p:nvPr/>
            </p:nvSpPr>
            <p:spPr>
              <a:xfrm>
                <a:off x="6658988"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FDA91C82-71C6-4894-9E89-4F2DCB072307}"/>
                  </a:ext>
                </a:extLst>
              </p:cNvPr>
              <p:cNvSpPr/>
              <p:nvPr/>
            </p:nvSpPr>
            <p:spPr>
              <a:xfrm>
                <a:off x="8058150" y="3841783"/>
                <a:ext cx="2626174" cy="24225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43291CF-861C-4714-A933-5ABABBE4B6BA}"/>
                  </a:ext>
                </a:extLst>
              </p:cNvPr>
              <p:cNvSpPr/>
              <p:nvPr/>
            </p:nvSpPr>
            <p:spPr>
              <a:xfrm>
                <a:off x="8058150" y="2496948"/>
                <a:ext cx="2493359" cy="118411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CBE275C-D707-40B9-BB45-14678FAD5E56}"/>
                  </a:ext>
                </a:extLst>
              </p:cNvPr>
              <p:cNvSpPr/>
              <p:nvPr/>
            </p:nvSpPr>
            <p:spPr>
              <a:xfrm>
                <a:off x="5007349" y="4346087"/>
                <a:ext cx="1145056" cy="19182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765" y="2164204"/>
                <a:ext cx="7122054" cy="2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163108" y="4940926"/>
                <a:ext cx="1145056" cy="1323439"/>
              </a:xfrm>
              <a:prstGeom prst="rect">
                <a:avLst/>
              </a:prstGeom>
              <a:noFill/>
            </p:spPr>
            <p:txBody>
              <a:bodyPr wrap="square" rtlCol="0">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、角速度</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和贝叶斯滤波器</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3633400" y="5033322"/>
                <a:ext cx="914400" cy="1077218"/>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600" dirty="0"/>
              </a:p>
            </p:txBody>
          </p:sp>
        </p:grpSp>
        <p:sp>
          <p:nvSpPr>
            <p:cNvPr id="23" name="文本框 22">
              <a:extLst>
                <a:ext uri="{FF2B5EF4-FFF2-40B4-BE49-F238E27FC236}">
                  <a16:creationId xmlns:a16="http://schemas.microsoft.com/office/drawing/2014/main" id="{921BFD7E-34F2-4366-9892-02FE9822AC3E}"/>
                </a:ext>
              </a:extLst>
            </p:cNvPr>
            <p:cNvSpPr txBox="1"/>
            <p:nvPr/>
          </p:nvSpPr>
          <p:spPr>
            <a:xfrm>
              <a:off x="4883540" y="4962692"/>
              <a:ext cx="914400" cy="584775"/>
            </a:xfrm>
            <a:prstGeom prst="rect">
              <a:avLst/>
            </a:prstGeom>
            <a:noFill/>
          </p:spPr>
          <p:txBody>
            <a:bodyPr wrap="square" rtlCol="0">
              <a:spAutoFit/>
            </a:bodyPr>
            <a:lstStyle/>
            <a:p>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LSTM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Seq2Seq</a:t>
              </a:r>
              <a:endParaRPr lang="zh-CN" altLang="en-US" sz="1600" dirty="0"/>
            </a:p>
          </p:txBody>
        </p:sp>
        <p:sp>
          <p:nvSpPr>
            <p:cNvPr id="24" name="文本框 23">
              <a:extLst>
                <a:ext uri="{FF2B5EF4-FFF2-40B4-BE49-F238E27FC236}">
                  <a16:creationId xmlns:a16="http://schemas.microsoft.com/office/drawing/2014/main" id="{183D88A8-2CEA-48D8-A0FC-B644BABB5536}"/>
                </a:ext>
              </a:extLst>
            </p:cNvPr>
            <p:cNvSpPr txBox="1"/>
            <p:nvPr/>
          </p:nvSpPr>
          <p:spPr>
            <a:xfrm>
              <a:off x="6419852" y="4817361"/>
              <a:ext cx="1231898" cy="954107"/>
            </a:xfrm>
            <a:prstGeom prst="rect">
              <a:avLst/>
            </a:prstGeom>
            <a:noFill/>
          </p:spPr>
          <p:txBody>
            <a:bodyPr wrap="square" rtlCol="0">
              <a:spAutoFit/>
            </a:bodyPr>
            <a:lstStyle/>
            <a:p>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BiGAT</a:t>
              </a:r>
              <a:endParaRPr lang="zh-CN" altLang="en-US" sz="1400" dirty="0"/>
            </a:p>
          </p:txBody>
        </p:sp>
        <p:sp>
          <p:nvSpPr>
            <p:cNvPr id="26" name="文本框 25">
              <a:extLst>
                <a:ext uri="{FF2B5EF4-FFF2-40B4-BE49-F238E27FC236}">
                  <a16:creationId xmlns:a16="http://schemas.microsoft.com/office/drawing/2014/main" id="{2459ABCB-ED20-445E-BF59-822732D7C410}"/>
                </a:ext>
              </a:extLst>
            </p:cNvPr>
            <p:cNvSpPr txBox="1"/>
            <p:nvPr/>
          </p:nvSpPr>
          <p:spPr>
            <a:xfrm>
              <a:off x="8952657" y="3894031"/>
              <a:ext cx="1601808" cy="2031325"/>
            </a:xfrm>
            <a:prstGeom prst="rect">
              <a:avLst/>
            </a:prstGeom>
            <a:noFill/>
          </p:spPr>
          <p:txBody>
            <a:bodyPr wrap="square" rtlCol="0">
              <a:sp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Social-GAN</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Social-way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CVAE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Social-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BiGAT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LanGCN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VectorNet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p>
          </p:txBody>
        </p:sp>
        <p:sp>
          <p:nvSpPr>
            <p:cNvPr id="28" name="文本框 27">
              <a:extLst>
                <a:ext uri="{FF2B5EF4-FFF2-40B4-BE49-F238E27FC236}">
                  <a16:creationId xmlns:a16="http://schemas.microsoft.com/office/drawing/2014/main" id="{875050CB-D034-4632-A43C-87668EB356CC}"/>
                </a:ext>
              </a:extLst>
            </p:cNvPr>
            <p:cNvSpPr txBox="1"/>
            <p:nvPr/>
          </p:nvSpPr>
          <p:spPr>
            <a:xfrm>
              <a:off x="8952657" y="2408278"/>
              <a:ext cx="1260663"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S-LSTM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Next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Seq2Seq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et al.</a:t>
              </a:r>
              <a:endParaRPr lang="zh-CN" altLang="en-US" dirty="0"/>
            </a:p>
          </p:txBody>
        </p:sp>
      </p:grpSp>
      <p:sp>
        <p:nvSpPr>
          <p:cNvPr id="27" name="矩形 26">
            <a:extLst>
              <a:ext uri="{FF2B5EF4-FFF2-40B4-BE49-F238E27FC236}">
                <a16:creationId xmlns:a16="http://schemas.microsoft.com/office/drawing/2014/main" id="{F2080085-18F2-4F79-9F12-E7777E47BBFA}"/>
              </a:ext>
            </a:extLst>
          </p:cNvPr>
          <p:cNvSpPr/>
          <p:nvPr/>
        </p:nvSpPr>
        <p:spPr>
          <a:xfrm>
            <a:off x="8984754" y="1288059"/>
            <a:ext cx="3108589" cy="2650726"/>
          </a:xfrm>
          <a:prstGeom prst="rect">
            <a:avLst/>
          </a:prstGeom>
        </p:spPr>
        <p:txBody>
          <a:bodyPr wrap="square">
            <a:spAutoFit/>
          </a:bodyPr>
          <a:lstStyle/>
          <a:p>
            <a:pPr>
              <a:buClr>
                <a:schemeClr val="tx2">
                  <a:lumMod val="75000"/>
                </a:schemeClr>
              </a:buClr>
            </a:pPr>
            <a:endParaRPr lang="en-US" altLang="zh-CN" sz="2400" b="1"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1.</a:t>
            </a:r>
            <a:r>
              <a:rPr lang="zh-CN" altLang="en-US" sz="2000" dirty="0">
                <a:solidFill>
                  <a:schemeClr val="tx2">
                    <a:lumMod val="75000"/>
                  </a:schemeClr>
                </a:solidFill>
                <a:latin typeface="+mn-ea"/>
                <a:sym typeface="+mn-ea"/>
              </a:rPr>
              <a:t>交通场景</a:t>
            </a:r>
            <a:r>
              <a:rPr lang="zh-CN" altLang="en-US" sz="2000" b="1" dirty="0">
                <a:solidFill>
                  <a:schemeClr val="tx2">
                    <a:lumMod val="75000"/>
                  </a:schemeClr>
                </a:solidFill>
                <a:latin typeface="+mn-ea"/>
                <a:sym typeface="+mn-ea"/>
              </a:rPr>
              <a:t>拓扑关系</a:t>
            </a:r>
            <a:r>
              <a:rPr lang="zh-CN" altLang="en-US" sz="2000" dirty="0">
                <a:solidFill>
                  <a:schemeClr val="tx2">
                    <a:lumMod val="75000"/>
                  </a:schemeClr>
                </a:solidFill>
                <a:latin typeface="+mn-ea"/>
                <a:sym typeface="+mn-ea"/>
              </a:rPr>
              <a:t>复杂</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2.</a:t>
            </a:r>
            <a:r>
              <a:rPr lang="zh-CN" altLang="en-US" sz="2000" dirty="0">
                <a:solidFill>
                  <a:schemeClr val="tx2">
                    <a:lumMod val="75000"/>
                  </a:schemeClr>
                </a:solidFill>
                <a:latin typeface="+mn-ea"/>
                <a:sym typeface="+mn-ea"/>
              </a:rPr>
              <a:t>障碍物的</a:t>
            </a:r>
            <a:r>
              <a:rPr lang="zh-CN" altLang="en-US" sz="2000" b="1" dirty="0">
                <a:solidFill>
                  <a:schemeClr val="tx2">
                    <a:lumMod val="75000"/>
                  </a:schemeClr>
                </a:solidFill>
                <a:latin typeface="+mn-ea"/>
                <a:sym typeface="+mn-ea"/>
              </a:rPr>
              <a:t>不确定性</a:t>
            </a:r>
            <a:r>
              <a:rPr lang="zh-CN" altLang="en-US" sz="2000" dirty="0">
                <a:solidFill>
                  <a:schemeClr val="tx2">
                    <a:lumMod val="75000"/>
                  </a:schemeClr>
                </a:solidFill>
                <a:latin typeface="+mn-ea"/>
                <a:sym typeface="+mn-ea"/>
              </a:rPr>
              <a:t>高</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3.</a:t>
            </a:r>
            <a:r>
              <a:rPr lang="zh-CN" altLang="en-US" sz="2000" dirty="0">
                <a:solidFill>
                  <a:schemeClr val="tx2">
                    <a:lumMod val="75000"/>
                  </a:schemeClr>
                </a:solidFill>
                <a:latin typeface="+mn-ea"/>
                <a:sym typeface="+mn-ea"/>
              </a:rPr>
              <a:t>车道对障碍物</a:t>
            </a:r>
            <a:r>
              <a:rPr lang="zh-CN" altLang="en-US" sz="2000" b="1" dirty="0">
                <a:solidFill>
                  <a:schemeClr val="tx2">
                    <a:lumMod val="75000"/>
                  </a:schemeClr>
                </a:solidFill>
                <a:latin typeface="+mn-ea"/>
                <a:sym typeface="+mn-ea"/>
              </a:rPr>
              <a:t>约束力</a:t>
            </a:r>
            <a:r>
              <a:rPr lang="zh-CN" altLang="en-US" sz="2000" dirty="0">
                <a:solidFill>
                  <a:schemeClr val="tx2">
                    <a:lumMod val="75000"/>
                  </a:schemeClr>
                </a:solidFill>
                <a:latin typeface="+mn-ea"/>
                <a:sym typeface="+mn-ea"/>
              </a:rPr>
              <a:t>低</a:t>
            </a:r>
            <a:endParaRPr lang="en-US" altLang="zh-CN" sz="2000" dirty="0">
              <a:solidFill>
                <a:schemeClr val="tx2">
                  <a:lumMod val="75000"/>
                </a:schemeClr>
              </a:solidFill>
              <a:latin typeface="+mn-ea"/>
              <a:sym typeface="+mn-ea"/>
            </a:endParaRPr>
          </a:p>
          <a:p>
            <a:pPr>
              <a:lnSpc>
                <a:spcPct val="150000"/>
              </a:lnSpc>
              <a:buClr>
                <a:schemeClr val="tx2">
                  <a:lumMod val="75000"/>
                </a:schemeClr>
              </a:buClr>
            </a:pPr>
            <a:r>
              <a:rPr lang="en-US" altLang="zh-CN" sz="2000" dirty="0">
                <a:solidFill>
                  <a:schemeClr val="tx2">
                    <a:lumMod val="75000"/>
                  </a:schemeClr>
                </a:solidFill>
                <a:latin typeface="+mn-ea"/>
                <a:sym typeface="+mn-ea"/>
              </a:rPr>
              <a:t>4.</a:t>
            </a:r>
            <a:r>
              <a:rPr lang="zh-CN" altLang="en-US" sz="2000" dirty="0">
                <a:solidFill>
                  <a:schemeClr val="tx2">
                    <a:lumMod val="75000"/>
                  </a:schemeClr>
                </a:solidFill>
                <a:latin typeface="+mn-ea"/>
                <a:sym typeface="+mn-ea"/>
              </a:rPr>
              <a:t>障碍物</a:t>
            </a:r>
            <a:r>
              <a:rPr lang="zh-CN" altLang="en-US" sz="2000" b="1" dirty="0">
                <a:solidFill>
                  <a:schemeClr val="tx2">
                    <a:lumMod val="75000"/>
                  </a:schemeClr>
                </a:solidFill>
                <a:latin typeface="+mn-ea"/>
                <a:sym typeface="+mn-ea"/>
              </a:rPr>
              <a:t>交互性</a:t>
            </a:r>
            <a:r>
              <a:rPr lang="zh-CN" altLang="en-US" sz="2000" dirty="0">
                <a:solidFill>
                  <a:schemeClr val="tx2">
                    <a:lumMod val="75000"/>
                  </a:schemeClr>
                </a:solidFill>
                <a:latin typeface="+mn-ea"/>
                <a:sym typeface="+mn-ea"/>
              </a:rPr>
              <a:t>强</a:t>
            </a:r>
            <a:endParaRPr lang="en-US" altLang="zh-CN" sz="2000" dirty="0">
              <a:solidFill>
                <a:schemeClr val="tx2">
                  <a:lumMod val="75000"/>
                </a:schemeClr>
              </a:solidFill>
              <a:latin typeface="+mn-ea"/>
              <a:sym typeface="+mn-ea"/>
            </a:endParaRPr>
          </a:p>
          <a:p>
            <a:pPr algn="just">
              <a:lnSpc>
                <a:spcPct val="125000"/>
              </a:lnSpc>
              <a:spcBef>
                <a:spcPts val="600"/>
              </a:spcBef>
              <a:buClr>
                <a:srgbClr val="5B9BD5"/>
              </a:buClr>
            </a:pPr>
            <a:r>
              <a:rPr lang="zh-CN" altLang="en-US" sz="1600" dirty="0">
                <a:latin typeface="+mn-ea"/>
                <a:sym typeface="+mn-ea"/>
              </a:rPr>
              <a:t>    </a:t>
            </a:r>
            <a:endParaRPr lang="en-US" altLang="zh-CN" sz="1400" dirty="0">
              <a:latin typeface="+mn-ea"/>
              <a:sym typeface="+mn-ea"/>
            </a:endParaRPr>
          </a:p>
        </p:txBody>
      </p:sp>
      <p:pic>
        <p:nvPicPr>
          <p:cNvPr id="8" name="图片 7">
            <a:extLst>
              <a:ext uri="{FF2B5EF4-FFF2-40B4-BE49-F238E27FC236}">
                <a16:creationId xmlns:a16="http://schemas.microsoft.com/office/drawing/2014/main" id="{38354AA3-093E-4827-879D-622BEF39CE3E}"/>
              </a:ext>
            </a:extLst>
          </p:cNvPr>
          <p:cNvPicPr>
            <a:picLocks noChangeAspect="1"/>
          </p:cNvPicPr>
          <p:nvPr/>
        </p:nvPicPr>
        <p:blipFill>
          <a:blip r:embed="rId5"/>
          <a:stretch>
            <a:fillRect/>
          </a:stretch>
        </p:blipFill>
        <p:spPr>
          <a:xfrm>
            <a:off x="8922800" y="3570732"/>
            <a:ext cx="3150368" cy="2830209"/>
          </a:xfrm>
          <a:prstGeom prst="rect">
            <a:avLst/>
          </a:prstGeom>
        </p:spPr>
      </p:pic>
      <p:sp>
        <p:nvSpPr>
          <p:cNvPr id="29" name="文本框 28">
            <a:extLst>
              <a:ext uri="{FF2B5EF4-FFF2-40B4-BE49-F238E27FC236}">
                <a16:creationId xmlns:a16="http://schemas.microsoft.com/office/drawing/2014/main" id="{E757A1CB-07BE-4132-AEBA-D67B0818ABE5}"/>
              </a:ext>
            </a:extLst>
          </p:cNvPr>
          <p:cNvSpPr txBox="1"/>
          <p:nvPr/>
        </p:nvSpPr>
        <p:spPr>
          <a:xfrm>
            <a:off x="7758172" y="1106138"/>
            <a:ext cx="6096000" cy="461665"/>
          </a:xfrm>
          <a:prstGeom prst="rect">
            <a:avLst/>
          </a:prstGeom>
          <a:noFill/>
        </p:spPr>
        <p:txBody>
          <a:bodyPr wrap="square">
            <a:spAutoFit/>
          </a:bodyPr>
          <a:lstStyle/>
          <a:p>
            <a:pPr marL="342900" indent="-342900">
              <a:buClr>
                <a:schemeClr val="tx2">
                  <a:lumMod val="75000"/>
                </a:schemeClr>
              </a:buClr>
              <a:buFont typeface="Wingdings" panose="05000000000000000000" pitchFamily="2" charset="2"/>
              <a:buChar char="Ø"/>
            </a:pPr>
            <a:r>
              <a:rPr lang="zh-CN" altLang="en-US" sz="2400" b="1" dirty="0">
                <a:solidFill>
                  <a:schemeClr val="tx2">
                    <a:lumMod val="75000"/>
                  </a:schemeClr>
                </a:solidFill>
                <a:latin typeface="+mn-ea"/>
                <a:sym typeface="+mn-ea"/>
              </a:rPr>
              <a:t>交通场景轨迹预测问题难点：</a:t>
            </a:r>
            <a:endParaRPr lang="en-US" altLang="zh-CN" sz="2400" b="1" dirty="0">
              <a:solidFill>
                <a:schemeClr val="tx2">
                  <a:lumMod val="75000"/>
                </a:schemeClr>
              </a:solidFill>
              <a:latin typeface="+mn-ea"/>
              <a:sym typeface="+mn-ea"/>
            </a:endParaRPr>
          </a:p>
        </p:txBody>
      </p:sp>
      <p:sp>
        <p:nvSpPr>
          <p:cNvPr id="30" name="矩形 29">
            <a:extLst>
              <a:ext uri="{FF2B5EF4-FFF2-40B4-BE49-F238E27FC236}">
                <a16:creationId xmlns:a16="http://schemas.microsoft.com/office/drawing/2014/main" id="{21C12900-688E-42B9-8A23-BEC14F4289C7}"/>
              </a:ext>
            </a:extLst>
          </p:cNvPr>
          <p:cNvSpPr/>
          <p:nvPr/>
        </p:nvSpPr>
        <p:spPr>
          <a:xfrm>
            <a:off x="4474053" y="3636513"/>
            <a:ext cx="4386226" cy="25889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226606AA-45FB-4925-A088-A22EA921CCB6}"/>
              </a:ext>
            </a:extLst>
          </p:cNvPr>
          <p:cNvSpPr txBox="1"/>
          <p:nvPr/>
        </p:nvSpPr>
        <p:spPr>
          <a:xfrm>
            <a:off x="5315694" y="6397695"/>
            <a:ext cx="4386225" cy="369332"/>
          </a:xfrm>
          <a:prstGeom prst="rect">
            <a:avLst/>
          </a:prstGeom>
          <a:noFill/>
        </p:spPr>
        <p:txBody>
          <a:bodyPr wrap="square" rtlCol="0">
            <a:spAutoFit/>
          </a:bodyPr>
          <a:lstStyle/>
          <a:p>
            <a:r>
              <a:rPr lang="zh-CN" altLang="en-US" dirty="0"/>
              <a:t>我们的模型：</a:t>
            </a:r>
            <a:r>
              <a:rPr lang="zh-CN" altLang="en-US" b="1" dirty="0">
                <a:solidFill>
                  <a:srgbClr val="FF0000"/>
                </a:solidFill>
              </a:rPr>
              <a:t>考虑交互</a:t>
            </a:r>
            <a:r>
              <a:rPr lang="zh-CN" altLang="en-US" dirty="0"/>
              <a:t>、</a:t>
            </a:r>
            <a:r>
              <a:rPr lang="zh-CN" altLang="en-US" b="1" dirty="0">
                <a:solidFill>
                  <a:srgbClr val="FF0000"/>
                </a:solidFill>
              </a:rPr>
              <a:t>生成多模轨迹</a:t>
            </a:r>
          </a:p>
        </p:txBody>
      </p:sp>
    </p:spTree>
    <p:extLst>
      <p:ext uri="{BB962C8B-B14F-4D97-AF65-F5344CB8AC3E}">
        <p14:creationId xmlns:p14="http://schemas.microsoft.com/office/powerpoint/2010/main" val="282130702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animBg="1"/>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轨迹预测问题建模</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431400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机动车与非机动车不确定性建模</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2" name="组合 1">
            <a:extLst>
              <a:ext uri="{FF2B5EF4-FFF2-40B4-BE49-F238E27FC236}">
                <a16:creationId xmlns:a16="http://schemas.microsoft.com/office/drawing/2014/main" id="{645780DD-5721-4CCF-BF04-E060746A13FC}"/>
              </a:ext>
            </a:extLst>
          </p:cNvPr>
          <p:cNvGrpSpPr/>
          <p:nvPr/>
        </p:nvGrpSpPr>
        <p:grpSpPr>
          <a:xfrm>
            <a:off x="270510" y="858848"/>
            <a:ext cx="6498590" cy="5829763"/>
            <a:chOff x="270510" y="858848"/>
            <a:chExt cx="6498590" cy="5829763"/>
          </a:xfrm>
        </p:grpSpPr>
        <p:pic>
          <p:nvPicPr>
            <p:cNvPr id="25" name="图片 24">
              <a:extLst>
                <a:ext uri="{FF2B5EF4-FFF2-40B4-BE49-F238E27FC236}">
                  <a16:creationId xmlns:a16="http://schemas.microsoft.com/office/drawing/2014/main" id="{AC89B505-4BFA-4E46-B11B-136A5179E88E}"/>
                </a:ext>
              </a:extLst>
            </p:cNvPr>
            <p:cNvPicPr/>
            <p:nvPr/>
          </p:nvPicPr>
          <p:blipFill>
            <a:blip r:embed="rId4">
              <a:extLst>
                <a:ext uri="{28A0092B-C50C-407E-A947-70E740481C1C}">
                  <a14:useLocalDpi xmlns:a14="http://schemas.microsoft.com/office/drawing/2010/main" val="0"/>
                </a:ext>
              </a:extLst>
            </a:blip>
            <a:stretch>
              <a:fillRect/>
            </a:stretch>
          </p:blipFill>
          <p:spPr>
            <a:xfrm>
              <a:off x="270510" y="858848"/>
              <a:ext cx="6498590" cy="5829763"/>
            </a:xfrm>
            <a:prstGeom prst="rect">
              <a:avLst/>
            </a:prstGeom>
          </p:spPr>
        </p:pic>
        <p:sp>
          <p:nvSpPr>
            <p:cNvPr id="6" name="椭圆 5">
              <a:extLst>
                <a:ext uri="{FF2B5EF4-FFF2-40B4-BE49-F238E27FC236}">
                  <a16:creationId xmlns:a16="http://schemas.microsoft.com/office/drawing/2014/main" id="{E1971FDA-3ADC-433E-AD61-C8D1F0BB8DC8}"/>
                </a:ext>
              </a:extLst>
            </p:cNvPr>
            <p:cNvSpPr/>
            <p:nvPr/>
          </p:nvSpPr>
          <p:spPr>
            <a:xfrm>
              <a:off x="3958590" y="306061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7" name="椭圆 26">
              <a:extLst>
                <a:ext uri="{FF2B5EF4-FFF2-40B4-BE49-F238E27FC236}">
                  <a16:creationId xmlns:a16="http://schemas.microsoft.com/office/drawing/2014/main" id="{E8A6A0D2-3DAC-4AE6-B4E7-E76618BCF11A}"/>
                </a:ext>
              </a:extLst>
            </p:cNvPr>
            <p:cNvSpPr/>
            <p:nvPr/>
          </p:nvSpPr>
          <p:spPr>
            <a:xfrm>
              <a:off x="4077335" y="3230006"/>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29" name="椭圆 28">
              <a:extLst>
                <a:ext uri="{FF2B5EF4-FFF2-40B4-BE49-F238E27FC236}">
                  <a16:creationId xmlns:a16="http://schemas.microsoft.com/office/drawing/2014/main" id="{67FCC599-E6DE-4A32-BB33-AFBBFACD9BFD}"/>
                </a:ext>
              </a:extLst>
            </p:cNvPr>
            <p:cNvSpPr/>
            <p:nvPr/>
          </p:nvSpPr>
          <p:spPr>
            <a:xfrm>
              <a:off x="4196080" y="3377654"/>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endParaRPr lang="zh-CN" altLang="en-US" sz="1600" dirty="0"/>
            </a:p>
          </p:txBody>
        </p:sp>
        <p:sp>
          <p:nvSpPr>
            <p:cNvPr id="30" name="椭圆 29">
              <a:extLst>
                <a:ext uri="{FF2B5EF4-FFF2-40B4-BE49-F238E27FC236}">
                  <a16:creationId xmlns:a16="http://schemas.microsoft.com/office/drawing/2014/main" id="{9D702E66-B9D2-4BAE-8908-0DA70A594699}"/>
                </a:ext>
              </a:extLst>
            </p:cNvPr>
            <p:cNvSpPr/>
            <p:nvPr/>
          </p:nvSpPr>
          <p:spPr>
            <a:xfrm>
              <a:off x="4308475" y="3532987"/>
              <a:ext cx="1905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4</a:t>
              </a:r>
              <a:endParaRPr lang="zh-CN" altLang="en-US" sz="1600" dirty="0"/>
            </a:p>
          </p:txBody>
        </p:sp>
        <p:sp>
          <p:nvSpPr>
            <p:cNvPr id="9" name="矩形 8">
              <a:extLst>
                <a:ext uri="{FF2B5EF4-FFF2-40B4-BE49-F238E27FC236}">
                  <a16:creationId xmlns:a16="http://schemas.microsoft.com/office/drawing/2014/main" id="{7969E344-9C03-4E5E-85B1-E9F9E91C4851}"/>
                </a:ext>
              </a:extLst>
            </p:cNvPr>
            <p:cNvSpPr/>
            <p:nvPr/>
          </p:nvSpPr>
          <p:spPr>
            <a:xfrm>
              <a:off x="1145665" y="5131397"/>
              <a:ext cx="765362"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主车</a:t>
              </a: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472257-63D4-4C4A-87F9-337DC758F4E0}"/>
                  </a:ext>
                </a:extLst>
              </p:cNvPr>
              <p:cNvSpPr txBox="1"/>
              <p:nvPr/>
            </p:nvSpPr>
            <p:spPr>
              <a:xfrm>
                <a:off x="6887845" y="1024939"/>
                <a:ext cx="5318160" cy="1868460"/>
              </a:xfrm>
              <a:prstGeom prst="rect">
                <a:avLst/>
              </a:prstGeom>
              <a:noFill/>
            </p:spPr>
            <p:txBody>
              <a:bodyPr wrap="square" rtlCol="0">
                <a:spAutoFit/>
              </a:bodyPr>
              <a:lstStyle/>
              <a:p>
                <a:r>
                  <a:rPr lang="zh-CN" altLang="en-US" b="1" dirty="0"/>
                  <a:t>意图不确定性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设计并使用一组离散的</a:t>
                </a:r>
                <a:r>
                  <a:rPr lang="en-US" altLang="zh-CN" sz="1800" b="1" dirty="0">
                    <a:solidFill>
                      <a:srgbClr val="FF0000"/>
                    </a:solidFill>
                    <a:effectLst/>
                    <a:latin typeface="Times New Roman" panose="02020603050405020304" pitchFamily="18" charset="0"/>
                    <a:ea typeface="宋体" panose="02010600030101010101" pitchFamily="2" charset="-122"/>
                  </a:rPr>
                  <a:t>State-Anchor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轨迹序列</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表示智能体的</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意图不确定性</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rPr>
                  <a:t>Anchor</a:t>
                </a:r>
                <a:r>
                  <a:rPr lang="zh-CN" altLang="en-US" dirty="0"/>
                  <a:t>使用</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聚类得到，模型使用</a:t>
                </a:r>
                <a:r>
                  <a:rPr lang="en-US" altLang="zh-CN" dirty="0" err="1">
                    <a:solidFill>
                      <a:srgbClr val="FF0000"/>
                    </a:solidFill>
                    <a:latin typeface="Times New Roman" panose="02020603050405020304" pitchFamily="18" charset="0"/>
                    <a:cs typeface="Times New Roman" panose="02020603050405020304" pitchFamily="18" charset="0"/>
                  </a:rPr>
                  <a:t>Softmax</a:t>
                </a:r>
                <a:r>
                  <a:rPr lang="zh-CN" altLang="en-US" dirty="0"/>
                  <a:t>分布对智能体的意图不确定性建模。</a:t>
                </a:r>
                <a:endParaRPr lang="en-US" altLang="zh-CN" dirty="0"/>
              </a:p>
            </p:txBody>
          </p:sp>
        </mc:Choice>
        <mc:Fallback xmlns="">
          <p:sp>
            <p:nvSpPr>
              <p:cNvPr id="10" name="文本框 9">
                <a:extLst>
                  <a:ext uri="{FF2B5EF4-FFF2-40B4-BE49-F238E27FC236}">
                    <a16:creationId xmlns:a16="http://schemas.microsoft.com/office/drawing/2014/main" id="{59472257-63D4-4C4A-87F9-337DC758F4E0}"/>
                  </a:ext>
                </a:extLst>
              </p:cNvPr>
              <p:cNvSpPr txBox="1">
                <a:spLocks noRot="1" noChangeAspect="1" noMove="1" noResize="1" noEditPoints="1" noAdjustHandles="1" noChangeArrowheads="1" noChangeShapeType="1" noTextEdit="1"/>
              </p:cNvSpPr>
              <p:nvPr/>
            </p:nvSpPr>
            <p:spPr>
              <a:xfrm>
                <a:off x="6887845" y="1024939"/>
                <a:ext cx="5318160" cy="1868460"/>
              </a:xfrm>
              <a:prstGeom prst="rect">
                <a:avLst/>
              </a:prstGeom>
              <a:blipFill>
                <a:blip r:embed="rId5"/>
                <a:stretch>
                  <a:fillRect l="-1032" t="-2606" r="-688" b="-2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50A428A-A113-4D67-9F4C-5F516AAACFC3}"/>
                  </a:ext>
                </a:extLst>
              </p:cNvPr>
              <p:cNvSpPr txBox="1"/>
              <p:nvPr/>
            </p:nvSpPr>
            <p:spPr>
              <a:xfrm>
                <a:off x="6783105" y="3558705"/>
                <a:ext cx="5422900" cy="1631216"/>
              </a:xfrm>
              <a:prstGeom prst="rect">
                <a:avLst/>
              </a:prstGeom>
              <a:noFill/>
            </p:spPr>
            <p:txBody>
              <a:bodyPr wrap="square" rtlCol="0">
                <a:spAutoFit/>
              </a:bodyPr>
              <a:lstStyle/>
              <a:p>
                <a:pPr>
                  <a:lnSpc>
                    <a:spcPts val="3000"/>
                  </a:lnSpc>
                </a:pPr>
                <a:r>
                  <a:rPr lang="zh-CN" altLang="en-US" b="1" dirty="0"/>
                  <a:t>控制不确定性</a:t>
                </a:r>
                <a:endParaRPr lang="en-US" altLang="zh-CN" b="1" dirty="0"/>
              </a:p>
              <a:p>
                <a:pPr>
                  <a:lnSpc>
                    <a:spcPts val="3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控制不确定性依赖于每条</a:t>
                </a:r>
                <a:r>
                  <a:rPr lang="en-US" altLang="zh-CN" sz="1800" dirty="0">
                    <a:effectLst/>
                    <a:latin typeface="Times New Roman" panose="02020603050405020304" pitchFamily="18" charset="0"/>
                    <a:ea typeface="宋体" panose="02010600030101010101" pitchFamily="2" charset="-122"/>
                  </a:rPr>
                  <a:t>Anchor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轨迹</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上轨迹点的偏差，偏差服从</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双变量高斯分布</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i="1" dirty="0">
                  <a:latin typeface="Cambria Math" panose="02040503050406030204" pitchFamily="18" charset="0"/>
                </a:endParaRPr>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𝜙</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𝑘</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𝜌</m:t>
                          </m:r>
                        </m:e>
                        <m:sup>
                          <m:r>
                            <a:rPr lang="en-US" altLang="zh-CN" i="1">
                              <a:latin typeface="Cambria Math" panose="02040503050406030204" pitchFamily="18" charset="0"/>
                            </a:rPr>
                            <m:t>𝑘</m:t>
                          </m:r>
                        </m:sup>
                      </m:sSup>
                      <m:r>
                        <a:rPr lang="en-US" altLang="zh-CN" i="1">
                          <a:latin typeface="Cambria Math" panose="020405030504060302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550A428A-A113-4D67-9F4C-5F516AAACFC3}"/>
                  </a:ext>
                </a:extLst>
              </p:cNvPr>
              <p:cNvSpPr txBox="1">
                <a:spLocks noRot="1" noChangeAspect="1" noMove="1" noResize="1" noEditPoints="1" noAdjustHandles="1" noChangeArrowheads="1" noChangeShapeType="1" noTextEdit="1"/>
              </p:cNvSpPr>
              <p:nvPr/>
            </p:nvSpPr>
            <p:spPr>
              <a:xfrm>
                <a:off x="6783105" y="3558705"/>
                <a:ext cx="5422900" cy="1631216"/>
              </a:xfrm>
              <a:prstGeom prst="rect">
                <a:avLst/>
              </a:prstGeom>
              <a:blipFill>
                <a:blip r:embed="rId6"/>
                <a:stretch>
                  <a:fillRect l="-1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37F840C-C16F-4CDB-9E38-4AA2AA19EAE9}"/>
                  </a:ext>
                </a:extLst>
              </p:cNvPr>
              <p:cNvSpPr txBox="1"/>
              <p:nvPr/>
            </p:nvSpPr>
            <p:spPr>
              <a:xfrm>
                <a:off x="6005664" y="2918779"/>
                <a:ext cx="6094206" cy="6935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𝑎</m:t>
                              </m:r>
                            </m:e>
                            <m:sup>
                              <m:r>
                                <a:rPr lang="zh-CN" altLang="en-US" i="1">
                                  <a:latin typeface="Cambria Math" panose="02040503050406030204" pitchFamily="18" charset="0"/>
                                </a:rPr>
                                <m:t>𝑘</m:t>
                              </m:r>
                            </m:sup>
                          </m:sSup>
                        </m:e>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num>
                        <m:den>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r>
                                <a:rPr lang="zh-CN" altLang="en-US" i="1">
                                  <a:latin typeface="Cambria Math" panose="02040503050406030204" pitchFamily="18" charset="0"/>
                                </a:rPr>
                                <m:t>𝑒𝑥𝑝</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nary>
                        </m:den>
                      </m:f>
                    </m:oMath>
                  </m:oMathPara>
                </a14:m>
                <a:endParaRPr lang="zh-CN" altLang="en-US" dirty="0"/>
              </a:p>
            </p:txBody>
          </p:sp>
        </mc:Choice>
        <mc:Fallback xmlns="">
          <p:sp>
            <p:nvSpPr>
              <p:cNvPr id="39" name="文本框 38">
                <a:extLst>
                  <a:ext uri="{FF2B5EF4-FFF2-40B4-BE49-F238E27FC236}">
                    <a16:creationId xmlns:a16="http://schemas.microsoft.com/office/drawing/2014/main" id="{237F840C-C16F-4CDB-9E38-4AA2AA19EAE9}"/>
                  </a:ext>
                </a:extLst>
              </p:cNvPr>
              <p:cNvSpPr txBox="1">
                <a:spLocks noRot="1" noChangeAspect="1" noMove="1" noResize="1" noEditPoints="1" noAdjustHandles="1" noChangeArrowheads="1" noChangeShapeType="1" noTextEdit="1"/>
              </p:cNvSpPr>
              <p:nvPr/>
            </p:nvSpPr>
            <p:spPr>
              <a:xfrm>
                <a:off x="6005664" y="2918779"/>
                <a:ext cx="6094206" cy="6935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D2B9295-766B-4496-8C53-054AD71EDC62}"/>
                  </a:ext>
                </a:extLst>
              </p:cNvPr>
              <p:cNvSpPr txBox="1"/>
              <p:nvPr/>
            </p:nvSpPr>
            <p:spPr>
              <a:xfrm>
                <a:off x="6783105" y="5326570"/>
                <a:ext cx="5422900" cy="1148199"/>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机动车与非机动车的不确定性模型</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nary>
                            <m:naryPr>
                              <m:chr m:val="∏"/>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bSup>
                                </m:e>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zh-CN" altLang="en-US" dirty="0"/>
              </a:p>
            </p:txBody>
          </p:sp>
        </mc:Choice>
        <mc:Fallback xmlns="">
          <p:sp>
            <p:nvSpPr>
              <p:cNvPr id="42" name="文本框 41">
                <a:extLst>
                  <a:ext uri="{FF2B5EF4-FFF2-40B4-BE49-F238E27FC236}">
                    <a16:creationId xmlns:a16="http://schemas.microsoft.com/office/drawing/2014/main" id="{6D2B9295-766B-4496-8C53-054AD71EDC62}"/>
                  </a:ext>
                </a:extLst>
              </p:cNvPr>
              <p:cNvSpPr txBox="1">
                <a:spLocks noRot="1" noChangeAspect="1" noMove="1" noResize="1" noEditPoints="1" noAdjustHandles="1" noChangeArrowheads="1" noChangeShapeType="1" noTextEdit="1"/>
              </p:cNvSpPr>
              <p:nvPr/>
            </p:nvSpPr>
            <p:spPr>
              <a:xfrm>
                <a:off x="6783105" y="5326570"/>
                <a:ext cx="5422900" cy="1148199"/>
              </a:xfrm>
              <a:prstGeom prst="rect">
                <a:avLst/>
              </a:prstGeom>
              <a:blipFill>
                <a:blip r:embed="rId8"/>
                <a:stretch>
                  <a:fillRect l="-1012"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440476"/>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4" grpId="0"/>
      <p:bldP spid="39"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不确定性建模验证分析</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pic>
        <p:nvPicPr>
          <p:cNvPr id="17" name="图片 16">
            <a:extLst>
              <a:ext uri="{FF2B5EF4-FFF2-40B4-BE49-F238E27FC236}">
                <a16:creationId xmlns:a16="http://schemas.microsoft.com/office/drawing/2014/main" id="{1A1601DA-842B-42B1-A6EE-665057DC1BF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303112" y="0"/>
            <a:ext cx="796758" cy="798960"/>
          </a:xfrm>
          <a:prstGeom prst="rect">
            <a:avLst/>
          </a:prstGeom>
        </p:spPr>
      </p:pic>
      <p:grpSp>
        <p:nvGrpSpPr>
          <p:cNvPr id="4" name="组合 3">
            <a:extLst>
              <a:ext uri="{FF2B5EF4-FFF2-40B4-BE49-F238E27FC236}">
                <a16:creationId xmlns:a16="http://schemas.microsoft.com/office/drawing/2014/main" id="{BF8CE0DF-6ECE-4B48-A2F0-61AEBE2888B3}"/>
              </a:ext>
            </a:extLst>
          </p:cNvPr>
          <p:cNvGrpSpPr/>
          <p:nvPr/>
        </p:nvGrpSpPr>
        <p:grpSpPr>
          <a:xfrm>
            <a:off x="0" y="569583"/>
            <a:ext cx="12011900" cy="3309609"/>
            <a:chOff x="0" y="569583"/>
            <a:chExt cx="12011900" cy="3309609"/>
          </a:xfrm>
        </p:grpSpPr>
        <p:pic>
          <p:nvPicPr>
            <p:cNvPr id="7" name="图片 6">
              <a:extLst>
                <a:ext uri="{FF2B5EF4-FFF2-40B4-BE49-F238E27FC236}">
                  <a16:creationId xmlns:a16="http://schemas.microsoft.com/office/drawing/2014/main" id="{239C8480-5608-4B62-933D-604635BA28C9}"/>
                </a:ext>
              </a:extLst>
            </p:cNvPr>
            <p:cNvPicPr>
              <a:picLocks noChangeAspect="1"/>
            </p:cNvPicPr>
            <p:nvPr/>
          </p:nvPicPr>
          <p:blipFill>
            <a:blip r:embed="rId4"/>
            <a:stretch>
              <a:fillRect/>
            </a:stretch>
          </p:blipFill>
          <p:spPr>
            <a:xfrm>
              <a:off x="0" y="569583"/>
              <a:ext cx="8687380" cy="3111829"/>
            </a:xfrm>
            <a:prstGeom prst="rect">
              <a:avLst/>
            </a:prstGeom>
          </p:spPr>
        </p:pic>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49ED5BFC-F27C-4048-8992-C3FE796B0FDA}"/>
                    </a:ext>
                  </a:extLst>
                </p:cNvPr>
                <p:cNvSpPr txBox="1"/>
                <p:nvPr/>
              </p:nvSpPr>
              <p:spPr>
                <a:xfrm>
                  <a:off x="8687380" y="928448"/>
                  <a:ext cx="3324520" cy="2950744"/>
                </a:xfrm>
                <a:prstGeom prst="rect">
                  <a:avLst/>
                </a:prstGeom>
                <a:noFill/>
              </p:spPr>
              <p:txBody>
                <a:bodyPr wrap="square">
                  <a:spAutoFit/>
                </a:bodyPr>
                <a:lstStyle/>
                <a:p>
                  <a:pPr>
                    <a:lnSpc>
                      <a:spcPct val="150000"/>
                    </a:lnSpc>
                  </a:pPr>
                  <a:r>
                    <a:rPr lang="zh-CN" altLang="en-US" dirty="0">
                      <a:ea typeface="宋体" panose="02010600030101010101" pitchFamily="2" charset="-122"/>
                      <a:cs typeface="Times New Roman" panose="02020603050405020304" pitchFamily="18" charset="0"/>
                    </a:rPr>
                    <a:t>使用</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𝒜</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p>
                              </m:sSup>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sSubSup>
                    </m:oMath>
                  </a14:m>
                  <a:r>
                    <a:rPr lang="en-US" altLang="zh-CN" dirty="0"/>
                    <a:t>,</a:t>
                  </a:r>
                  <a:r>
                    <a:rPr lang="zh-CN" altLang="en-US" dirty="0"/>
                    <a:t>表示机动车与非机动车的</a:t>
                  </a:r>
                  <a:r>
                    <a:rPr lang="en-US" altLang="zh-CN" b="1" dirty="0">
                      <a:solidFill>
                        <a:srgbClr val="FF0000"/>
                      </a:solidFill>
                      <a:latin typeface="Times New Roman" panose="02020603050405020304" pitchFamily="18" charset="0"/>
                      <a:cs typeface="Times New Roman" panose="02020603050405020304" pitchFamily="18" charset="0"/>
                    </a:rPr>
                    <a:t>State-Anchor</a:t>
                  </a:r>
                  <a:r>
                    <a:rPr lang="zh-CN" altLang="en-US" dirty="0"/>
                    <a:t>序列，通过对机动车与非机动车轨迹进行</a:t>
                  </a:r>
                  <a:r>
                    <a:rPr lang="en-US" altLang="zh-CN" b="1" dirty="0">
                      <a:solidFill>
                        <a:srgbClr val="FF0000"/>
                      </a:solidFill>
                      <a:latin typeface="Times New Roman" panose="02020603050405020304" pitchFamily="18" charset="0"/>
                      <a:cs typeface="Times New Roman" panose="02020603050405020304" pitchFamily="18" charset="0"/>
                    </a:rPr>
                    <a:t>K-means</a:t>
                  </a:r>
                  <a:r>
                    <a:rPr lang="zh-CN" altLang="en-US" dirty="0"/>
                    <a:t>聚类分析，捕获轨迹之间的平方距离，</a:t>
                  </a:r>
                  <a:endParaRPr lang="en-US" altLang="zh-CN" dirty="0"/>
                </a:p>
                <a:p>
                  <a:pPr>
                    <a:lnSpc>
                      <a:spcPct val="150000"/>
                    </a:lnSpc>
                  </a:pPr>
                  <a:endParaRPr lang="en-US" altLang="zh-CN" dirty="0"/>
                </a:p>
                <a:p>
                  <a:r>
                    <a:rPr lang="en-US" altLang="zh-CN" b="1" dirty="0"/>
                    <a:t> </a:t>
                  </a:r>
                  <a14:m>
                    <m:oMath xmlns:m="http://schemas.openxmlformats.org/officeDocument/2006/math">
                      <m:r>
                        <a:rPr lang="en-US" altLang="zh-CN" b="1" i="1">
                          <a:latin typeface="Cambria Math" panose="02040503050406030204" pitchFamily="18" charset="0"/>
                        </a:rPr>
                        <m:t>𝒅</m:t>
                      </m:r>
                      <m:d>
                        <m:dPr>
                          <m:ctrlPr>
                            <a:rPr lang="zh-CN" altLang="zh-CN" b="1" i="1">
                              <a:latin typeface="Cambria Math" panose="02040503050406030204" pitchFamily="18" charset="0"/>
                            </a:rPr>
                          </m:ctrlPr>
                        </m:dPr>
                        <m:e>
                          <m:r>
                            <a:rPr lang="en-US" altLang="zh-CN" b="1" i="1">
                              <a:latin typeface="Cambria Math" panose="02040503050406030204" pitchFamily="18" charset="0"/>
                            </a:rPr>
                            <m:t>𝒖</m:t>
                          </m:r>
                          <m:r>
                            <a:rPr lang="en-US" altLang="zh-CN" b="1" i="1">
                              <a:latin typeface="Cambria Math" panose="02040503050406030204" pitchFamily="18" charset="0"/>
                            </a:rPr>
                            <m:t>,</m:t>
                          </m:r>
                          <m:r>
                            <a:rPr lang="en-US" altLang="zh-CN" b="1" i="1">
                              <a:latin typeface="Cambria Math" panose="02040503050406030204" pitchFamily="18" charset="0"/>
                            </a:rPr>
                            <m:t>𝒗</m:t>
                          </m:r>
                        </m:e>
                      </m:d>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𝒕</m:t>
                          </m:r>
                        </m:sub>
                        <m:sup>
                          <m:r>
                            <a:rPr lang="en-US" altLang="zh-CN" b="1" i="1">
                              <a:latin typeface="Cambria Math" panose="02040503050406030204" pitchFamily="18" charset="0"/>
                            </a:rPr>
                            <m:t>𝑻</m:t>
                          </m:r>
                        </m:sup>
                        <m:e>
                          <m:sSub>
                            <m:sSubPr>
                              <m:ctrlPr>
                                <a:rPr lang="zh-CN" altLang="zh-CN" b="1" i="1">
                                  <a:latin typeface="Cambria Math" panose="02040503050406030204" pitchFamily="18" charset="0"/>
                                </a:rPr>
                              </m:ctrlPr>
                            </m:sSubPr>
                            <m:e>
                              <m:d>
                                <m:dPr>
                                  <m:begChr m:val="|"/>
                                  <m:endChr m:val="|"/>
                                  <m:ctrlPr>
                                    <a:rPr lang="zh-CN" altLang="zh-CN" b="1" i="1">
                                      <a:latin typeface="Cambria Math" panose="02040503050406030204" pitchFamily="18" charset="0"/>
                                    </a:rPr>
                                  </m:ctrlPr>
                                </m:d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𝒖</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𝑴</m:t>
                                          </m:r>
                                        </m:e>
                                        <m:sub>
                                          <m:r>
                                            <a:rPr lang="en-US" altLang="zh-CN" b="1" i="1">
                                              <a:latin typeface="Cambria Math" panose="02040503050406030204" pitchFamily="18" charset="0"/>
                                            </a:rPr>
                                            <m:t>𝒗</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𝒕</m:t>
                                          </m:r>
                                        </m:sub>
                                      </m:sSub>
                                    </m:e>
                                  </m:d>
                                </m:e>
                              </m:d>
                            </m:e>
                            <m:sub>
                              <m:r>
                                <a:rPr lang="en-US" altLang="zh-CN" b="1" i="1">
                                  <a:latin typeface="Cambria Math" panose="02040503050406030204" pitchFamily="18" charset="0"/>
                                </a:rPr>
                                <m:t>𝟐</m:t>
                              </m:r>
                            </m:sub>
                          </m:sSub>
                        </m:e>
                      </m:nary>
                    </m:oMath>
                  </a14:m>
                  <a:endParaRPr lang="en-US" altLang="zh-CN" b="1" dirty="0"/>
                </a:p>
              </p:txBody>
            </p:sp>
          </mc:Choice>
          <mc:Fallback>
            <p:sp>
              <p:nvSpPr>
                <p:cNvPr id="31" name="文本框 30">
                  <a:extLst>
                    <a:ext uri="{FF2B5EF4-FFF2-40B4-BE49-F238E27FC236}">
                      <a16:creationId xmlns:a16="http://schemas.microsoft.com/office/drawing/2014/main" id="{49ED5BFC-F27C-4048-8992-C3FE796B0FDA}"/>
                    </a:ext>
                  </a:extLst>
                </p:cNvPr>
                <p:cNvSpPr txBox="1">
                  <a:spLocks noRot="1" noChangeAspect="1" noMove="1" noResize="1" noEditPoints="1" noAdjustHandles="1" noChangeArrowheads="1" noChangeShapeType="1" noTextEdit="1"/>
                </p:cNvSpPr>
                <p:nvPr/>
              </p:nvSpPr>
              <p:spPr>
                <a:xfrm>
                  <a:off x="8687380" y="928448"/>
                  <a:ext cx="3324520" cy="2950744"/>
                </a:xfrm>
                <a:prstGeom prst="rect">
                  <a:avLst/>
                </a:prstGeom>
                <a:blipFill>
                  <a:blip r:embed="rId5"/>
                  <a:stretch>
                    <a:fillRect l="-1468" r="-8440" b="-20868"/>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6360A0E9-C382-407F-B2A4-8D353FCD62F6}"/>
              </a:ext>
            </a:extLst>
          </p:cNvPr>
          <p:cNvGrpSpPr/>
          <p:nvPr/>
        </p:nvGrpSpPr>
        <p:grpSpPr>
          <a:xfrm>
            <a:off x="0" y="3810900"/>
            <a:ext cx="11513892" cy="2894308"/>
            <a:chOff x="0" y="3810900"/>
            <a:chExt cx="11513892" cy="2894308"/>
          </a:xfrm>
        </p:grpSpPr>
        <p:pic>
          <p:nvPicPr>
            <p:cNvPr id="33" name="图片 32">
              <a:extLst>
                <a:ext uri="{FF2B5EF4-FFF2-40B4-BE49-F238E27FC236}">
                  <a16:creationId xmlns:a16="http://schemas.microsoft.com/office/drawing/2014/main" id="{4394996C-AC77-4F4A-AC98-40B41EE2665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756946" y="3810900"/>
              <a:ext cx="2977376" cy="2564765"/>
            </a:xfrm>
            <a:prstGeom prst="rect">
              <a:avLst/>
            </a:prstGeom>
            <a:noFill/>
            <a:ln>
              <a:noFill/>
            </a:ln>
          </p:spPr>
        </p:pic>
        <p:pic>
          <p:nvPicPr>
            <p:cNvPr id="35" name="图片 34">
              <a:extLst>
                <a:ext uri="{FF2B5EF4-FFF2-40B4-BE49-F238E27FC236}">
                  <a16:creationId xmlns:a16="http://schemas.microsoft.com/office/drawing/2014/main" id="{94D17667-C236-4A55-AE3A-65593F9F219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3826368"/>
              <a:ext cx="2977376" cy="2591401"/>
            </a:xfrm>
            <a:prstGeom prst="rect">
              <a:avLst/>
            </a:prstGeom>
            <a:noFill/>
            <a:ln>
              <a:noFill/>
            </a:ln>
          </p:spPr>
        </p:pic>
        <p:pic>
          <p:nvPicPr>
            <p:cNvPr id="36" name="图片 35">
              <a:extLst>
                <a:ext uri="{FF2B5EF4-FFF2-40B4-BE49-F238E27FC236}">
                  <a16:creationId xmlns:a16="http://schemas.microsoft.com/office/drawing/2014/main" id="{B0DABF11-5E40-4AF6-9AEB-FB7BE5ED453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648608" y="3810900"/>
              <a:ext cx="2865284" cy="2591401"/>
            </a:xfrm>
            <a:prstGeom prst="rect">
              <a:avLst/>
            </a:prstGeom>
            <a:noFill/>
            <a:ln>
              <a:noFill/>
            </a:ln>
          </p:spPr>
        </p:pic>
        <p:pic>
          <p:nvPicPr>
            <p:cNvPr id="19" name="图片 18">
              <a:extLst>
                <a:ext uri="{FF2B5EF4-FFF2-40B4-BE49-F238E27FC236}">
                  <a16:creationId xmlns:a16="http://schemas.microsoft.com/office/drawing/2014/main" id="{E9E293CD-16F9-4365-AB3E-42287DF2C20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992897" y="3826368"/>
              <a:ext cx="2748528" cy="2591401"/>
            </a:xfrm>
            <a:prstGeom prst="rect">
              <a:avLst/>
            </a:prstGeom>
            <a:noFill/>
            <a:ln>
              <a:noFill/>
            </a:ln>
          </p:spPr>
        </p:pic>
        <p:sp>
          <p:nvSpPr>
            <p:cNvPr id="2" name="文本框 1">
              <a:extLst>
                <a:ext uri="{FF2B5EF4-FFF2-40B4-BE49-F238E27FC236}">
                  <a16:creationId xmlns:a16="http://schemas.microsoft.com/office/drawing/2014/main" id="{AB3CD0F1-6558-49D5-A87C-611494BF4DFE}"/>
                </a:ext>
              </a:extLst>
            </p:cNvPr>
            <p:cNvSpPr txBox="1"/>
            <p:nvPr/>
          </p:nvSpPr>
          <p:spPr>
            <a:xfrm>
              <a:off x="3983423" y="6305098"/>
              <a:ext cx="4934308" cy="400110"/>
            </a:xfrm>
            <a:prstGeom prst="rect">
              <a:avLst/>
            </a:prstGeom>
            <a:noFill/>
          </p:spPr>
          <p:txBody>
            <a:bodyPr wrap="square" rtlCol="0">
              <a:spAutoFit/>
            </a:bodyPr>
            <a:lstStyle/>
            <a:p>
              <a:r>
                <a:rPr lang="zh-CN" altLang="en-US" sz="2000" dirty="0"/>
                <a:t>机动车不同</a:t>
              </a:r>
              <a:r>
                <a:rPr lang="en-US" altLang="zh-CN" sz="2000" dirty="0">
                  <a:latin typeface="Times New Roman" panose="02020603050405020304" pitchFamily="18" charset="0"/>
                  <a:cs typeface="Times New Roman" panose="02020603050405020304" pitchFamily="18" charset="0"/>
                </a:rPr>
                <a:t>Anchor</a:t>
              </a:r>
              <a:r>
                <a:rPr lang="zh-CN" altLang="en-US" sz="2000" dirty="0"/>
                <a:t>类别的聚类可视化分析</a:t>
              </a:r>
            </a:p>
          </p:txBody>
        </p:sp>
      </p:grpSp>
      <p:sp>
        <p:nvSpPr>
          <p:cNvPr id="3" name="矩形 2">
            <a:extLst>
              <a:ext uri="{FF2B5EF4-FFF2-40B4-BE49-F238E27FC236}">
                <a16:creationId xmlns:a16="http://schemas.microsoft.com/office/drawing/2014/main" id="{6E896F07-E277-4BB1-8497-0CE9F28EF05F}"/>
              </a:ext>
            </a:extLst>
          </p:cNvPr>
          <p:cNvSpPr/>
          <p:nvPr/>
        </p:nvSpPr>
        <p:spPr>
          <a:xfrm>
            <a:off x="8687380" y="3879192"/>
            <a:ext cx="2742620" cy="24259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4805082"/>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8586</TotalTime>
  <Words>6517</Words>
  <Application>Microsoft Office PowerPoint</Application>
  <PresentationFormat>宽屏</PresentationFormat>
  <Paragraphs>833</Paragraphs>
  <Slides>41</Slides>
  <Notes>41</Notes>
  <HiddenSlides>0</HiddenSlides>
  <MMClips>3</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5" baseType="lpstr">
      <vt:lpstr>方正兰亭中黑_GBK</vt:lpstr>
      <vt:lpstr>楷体</vt:lpstr>
      <vt:lpstr>宋体</vt:lpstr>
      <vt:lpstr>微软雅黑</vt:lpstr>
      <vt:lpstr>Arial</vt:lpstr>
      <vt:lpstr>Calibri</vt:lpstr>
      <vt:lpstr>Calibri Light</vt:lpstr>
      <vt:lpstr>Cambria</vt:lpstr>
      <vt:lpstr>Cambria Math</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424</cp:revision>
  <dcterms:created xsi:type="dcterms:W3CDTF">2018-11-15T04:34:00Z</dcterms:created>
  <dcterms:modified xsi:type="dcterms:W3CDTF">2021-06-09T14:12:40Z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